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5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6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7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8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9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10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1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12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3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14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5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6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7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18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19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20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21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22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23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24.xml" ContentType="application/vnd.openxmlformats-officedocument.presentationml.notesSlid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25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26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27.xml" ContentType="application/vnd.openxmlformats-officedocument.presentationml.notesSl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notesSlides/notesSlide28.xml" ContentType="application/vnd.openxmlformats-officedocument.presentationml.notesSlide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29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5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30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31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32.xml" ContentType="application/vnd.openxmlformats-officedocument.presentationml.notesSlide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33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notesSlides/notesSlide34.xml" ContentType="application/vnd.openxmlformats-officedocument.presentationml.notesSlide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35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notesSlides/notesSlide36.xml" ContentType="application/vnd.openxmlformats-officedocument.presentationml.notesSlide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notesSlides/notesSlide38.xml" ContentType="application/vnd.openxmlformats-officedocument.presentationml.notesSlide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notesSlides/notesSlide39.xml" ContentType="application/vnd.openxmlformats-officedocument.presentationml.notesSlide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notesSlides/notesSlide40.xml" ContentType="application/vnd.openxmlformats-officedocument.presentationml.notesSlide+xml"/>
  <Override PartName="/ppt/tags/tag467.xml" ContentType="application/vnd.openxmlformats-officedocument.presentationml.tags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2220.xml" ContentType="application/vnd.openxmlformats-officedocument.presentationml.tags+xml"/>
  <Override PartName="/ppt/tags/tag232.xml" ContentType="application/vnd.openxmlformats-officedocument.presentationml.tags+xml"/>
  <Override PartName="/ppt/tags/tag241.xml" ContentType="application/vnd.openxmlformats-officedocument.presentationml.tags+xml"/>
  <Override PartName="/ppt/tags/tag2850.xml" ContentType="application/vnd.openxmlformats-officedocument.presentationml.tags+xml"/>
  <Override PartName="/ppt/tags/tag2870.xml" ContentType="application/vnd.openxmlformats-officedocument.presentationml.tags+xml"/>
  <Override PartName="/ppt/tags/tag3040.xml" ContentType="application/vnd.openxmlformats-officedocument.presentationml.tags+xml"/>
  <Override PartName="/ppt/tags/tag3060.xml" ContentType="application/vnd.openxmlformats-officedocument.presentationml.tags+xml"/>
  <Override PartName="/ppt/tags/tag3080.xml" ContentType="application/vnd.openxmlformats-officedocument.presentationml.tags+xml"/>
  <Override PartName="/ppt/tags/tag3100.xml" ContentType="application/vnd.openxmlformats-officedocument.presentationml.tags+xml"/>
  <Override PartName="/ppt/tags/tag3120.xml" ContentType="application/vnd.openxmlformats-officedocument.presentationml.tags+xml"/>
  <Override PartName="/ppt/tags/tag344.xml" ContentType="application/vnd.openxmlformats-officedocument.presentationml.tags+xml"/>
  <Override PartName="/ppt/tags/tag34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5" r:id="rId3"/>
    <p:sldMasterId id="2147483668" r:id="rId4"/>
  </p:sldMasterIdLst>
  <p:notesMasterIdLst>
    <p:notesMasterId r:id="rId46"/>
  </p:notesMasterIdLst>
  <p:handoutMasterIdLst>
    <p:handoutMasterId r:id="rId47"/>
  </p:handoutMasterIdLst>
  <p:sldIdLst>
    <p:sldId id="1809" r:id="rId5"/>
    <p:sldId id="1810" r:id="rId6"/>
    <p:sldId id="1811" r:id="rId7"/>
    <p:sldId id="1812" r:id="rId8"/>
    <p:sldId id="1835" r:id="rId9"/>
    <p:sldId id="1836" r:id="rId10"/>
    <p:sldId id="1817" r:id="rId11"/>
    <p:sldId id="1813" r:id="rId12"/>
    <p:sldId id="1837" r:id="rId13"/>
    <p:sldId id="1838" r:id="rId14"/>
    <p:sldId id="1839" r:id="rId15"/>
    <p:sldId id="1822" r:id="rId16"/>
    <p:sldId id="1853" r:id="rId17"/>
    <p:sldId id="1814" r:id="rId18"/>
    <p:sldId id="1840" r:id="rId19"/>
    <p:sldId id="1842" r:id="rId20"/>
    <p:sldId id="1841" r:id="rId21"/>
    <p:sldId id="1843" r:id="rId22"/>
    <p:sldId id="1844" r:id="rId23"/>
    <p:sldId id="1845" r:id="rId24"/>
    <p:sldId id="1848" r:id="rId25"/>
    <p:sldId id="1846" r:id="rId26"/>
    <p:sldId id="1847" r:id="rId27"/>
    <p:sldId id="1854" r:id="rId28"/>
    <p:sldId id="1850" r:id="rId29"/>
    <p:sldId id="1851" r:id="rId30"/>
    <p:sldId id="1852" r:id="rId31"/>
    <p:sldId id="1856" r:id="rId32"/>
    <p:sldId id="1855" r:id="rId33"/>
    <p:sldId id="1857" r:id="rId34"/>
    <p:sldId id="1858" r:id="rId35"/>
    <p:sldId id="1859" r:id="rId36"/>
    <p:sldId id="1862" r:id="rId37"/>
    <p:sldId id="1860" r:id="rId38"/>
    <p:sldId id="1861" r:id="rId39"/>
    <p:sldId id="1864" r:id="rId40"/>
    <p:sldId id="1866" r:id="rId41"/>
    <p:sldId id="1865" r:id="rId42"/>
    <p:sldId id="1815" r:id="rId43"/>
    <p:sldId id="1834" r:id="rId44"/>
    <p:sldId id="1868" r:id="rId45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作品" id="{C5595FB2-0EC5-4BA5-A2FD-95E73D090319}">
          <p14:sldIdLst>
            <p14:sldId id="1809"/>
            <p14:sldId id="1810"/>
            <p14:sldId id="1811"/>
            <p14:sldId id="1812"/>
            <p14:sldId id="1835"/>
            <p14:sldId id="1836"/>
            <p14:sldId id="1817"/>
            <p14:sldId id="1813"/>
            <p14:sldId id="1837"/>
            <p14:sldId id="1838"/>
            <p14:sldId id="1839"/>
            <p14:sldId id="1822"/>
            <p14:sldId id="1853"/>
            <p14:sldId id="1814"/>
            <p14:sldId id="1840"/>
            <p14:sldId id="1842"/>
            <p14:sldId id="1841"/>
            <p14:sldId id="1843"/>
            <p14:sldId id="1844"/>
            <p14:sldId id="1845"/>
            <p14:sldId id="1848"/>
            <p14:sldId id="1846"/>
            <p14:sldId id="1847"/>
            <p14:sldId id="1854"/>
            <p14:sldId id="1850"/>
            <p14:sldId id="1851"/>
            <p14:sldId id="1852"/>
            <p14:sldId id="1856"/>
            <p14:sldId id="1855"/>
            <p14:sldId id="1857"/>
            <p14:sldId id="1858"/>
            <p14:sldId id="1859"/>
            <p14:sldId id="1862"/>
            <p14:sldId id="1860"/>
            <p14:sldId id="1861"/>
            <p14:sldId id="1864"/>
            <p14:sldId id="1866"/>
            <p14:sldId id="1865"/>
            <p14:sldId id="1815"/>
            <p14:sldId id="1834"/>
            <p14:sldId id="18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AC3"/>
    <a:srgbClr val="F1F1F1"/>
    <a:srgbClr val="0192FF"/>
    <a:srgbClr val="821A1A"/>
    <a:srgbClr val="C91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1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92"/>
    </p:cViewPr>
  </p:sorterViewPr>
  <p:notesViewPr>
    <p:cSldViewPr snapToGrid="0">
      <p:cViewPr varScale="1">
        <p:scale>
          <a:sx n="65" d="100"/>
          <a:sy n="6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OSVTF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BHSig-B
50/50</c:v>
                </c:pt>
                <c:pt idx="1">
                  <c:v>BHSig-B
80/20</c:v>
                </c:pt>
                <c:pt idx="2">
                  <c:v>BHSig-H
100/60</c:v>
                </c:pt>
                <c:pt idx="3">
                  <c:v>CEDAR
50/5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10.79</c:v>
                </c:pt>
                <c:pt idx="1">
                  <c:v>4.54</c:v>
                </c:pt>
                <c:pt idx="2">
                  <c:v>3.9</c:v>
                </c:pt>
                <c:pt idx="3">
                  <c:v>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F-483C-9994-9F0FD66133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TransOSV</c:v>
                </c:pt>
              </c:strCache>
            </c:strRef>
          </c:tx>
          <c:spPr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BHSig-B
50/50</c:v>
                </c:pt>
                <c:pt idx="1">
                  <c:v>BHSig-B
80/20</c:v>
                </c:pt>
                <c:pt idx="2">
                  <c:v>BHSig-H
100/60</c:v>
                </c:pt>
                <c:pt idx="3">
                  <c:v>CEDAR
50/5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12.41</c:v>
                </c:pt>
                <c:pt idx="1">
                  <c:v>5.1100000000000003</c:v>
                </c:pt>
                <c:pt idx="2">
                  <c:v>4.8600000000000003</c:v>
                </c:pt>
                <c:pt idx="3">
                  <c:v>5.94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F-483C-9994-9F0FD66133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HTCSigNet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BHSig-B
50/50</c:v>
                </c:pt>
                <c:pt idx="1">
                  <c:v>BHSig-B
80/20</c:v>
                </c:pt>
                <c:pt idx="2">
                  <c:v>BHSig-H
100/60</c:v>
                </c:pt>
                <c:pt idx="3">
                  <c:v>CEDAR
50/5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8.52</c:v>
                </c:pt>
                <c:pt idx="1">
                  <c:v>1.44</c:v>
                </c:pt>
                <c:pt idx="2">
                  <c:v>4.63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2A-4BB4-AE81-2D0B016B9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065655"/>
        <c:axId val="186064671"/>
      </c:barChart>
      <c:catAx>
        <c:axId val="186065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4671"/>
        <c:crosses val="autoZero"/>
        <c:auto val="1"/>
        <c:lblAlgn val="ctr"/>
        <c:lblOffset val="100"/>
        <c:noMultiLvlLbl val="0"/>
      </c:catAx>
      <c:valAx>
        <c:axId val="186064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0656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14ebdd4-5bda-4aed-83cf-72bcb457780d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C62FA-91AC-4B04-ADE2-7EC8DCCFAA9E}" type="datetimeFigureOut">
              <a:rPr lang="zh-CN" altLang="en-US" smtClean="0"/>
              <a:t>2025/5/16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20E9-7CDF-4A54-9210-E4C239559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263B-7C9F-4E04-8BCF-BE281E664145}" type="datetimeFigureOut">
              <a:rPr lang="zh-CN" altLang="en-US" smtClean="0"/>
              <a:t>2025/5/16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C3641-C2EF-46E9-A4E8-5656A40045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603D6-8137-1DA2-ECB6-A83150C74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AC8748-236F-88B5-29D3-38D915EF7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88B7CA-F62B-F1C5-475B-25DA390C1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B00B10-5F5E-AA6B-7B0E-0B29D6E4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673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7E68A-69E8-4465-9A4C-F874A7FF4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2666CE-C528-7A49-E693-4C714AAF5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294E5E-9EFA-0DBF-D7A7-74F684EE0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C2E0B-0E09-EE2A-74D9-A61AF031E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5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6FC38-4F46-637F-EFD1-5476EAB9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EE3892-3964-5D0B-B082-484F10344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6FB8CB-E798-1C65-4E44-39EA3D811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6A9823-AAF1-063B-758B-7E7013B35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419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03950-0414-CA26-BF1D-CC2D6521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C9BEE3-6A2F-937F-7D41-665891BCE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A54EE2-6E07-88DB-2BCD-2BDB2F45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A2B291-2BE1-7B4A-CDAF-9E7D6469C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670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4F653-6CAE-37EF-510E-8C2B425B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1D6944-A0BC-4C2F-E208-5C04194BD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3A3855-2127-82F1-EBDE-D5E4508E3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2B819-C023-95E4-2C02-B456C6B29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8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0125-EDBB-59A5-319B-0EBB875EF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48E529-0CE1-5E35-BC0C-6CCADC9E5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C0C3A0-5A48-1EA1-CDCA-C5FB30AD8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88A8E5-E71F-31C0-9275-35EB76EE2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20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B523-D04D-82EF-6090-61F8E038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E5AF49-11D2-3050-DDE2-211707339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5D567B-E476-C854-AA5C-207969185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67B9F1-2487-E37C-DAC6-0C88491F0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5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ADDD6-C1B0-9175-A397-608707F9B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0999D2-7ABA-5A93-D9AB-32A3069CD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95AF48-00CD-08A0-4BFC-487395AB0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DAEE20-EB75-FB63-59CB-82EE4795D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607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C955-98D7-B699-E3D3-B5F8186C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23A3FE-6E2F-C162-F495-E28C0D7E0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6B0851-FED0-9A0A-9E07-87FEEDF3A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0B097F-CF2C-F7A7-57B3-AF2B0591D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35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6CA59-B6CC-3DB1-9810-B7A704F3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3A4F0B-CE7C-6A4C-2E1B-81E22C0850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5FCE67-FA49-3DF5-ACB3-B07C34632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DC3D7F-28ED-4250-2899-FBD3119C6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33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5" name="矩形 14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3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5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pic>
        <p:nvPicPr>
          <p:cNvPr id="7" name="图片 6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5" name="平行四边形 24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pic>
        <p:nvPicPr>
          <p:cNvPr id="12" name="图片 11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矩形 6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9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6345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pic>
        <p:nvPicPr>
          <p:cNvPr id="12" name="图片 11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30671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3275013" y="1710297"/>
            <a:ext cx="5627687" cy="40211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6"/>
          </p:nvPr>
        </p:nvSpPr>
        <p:spPr>
          <a:xfrm>
            <a:off x="671513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7"/>
          </p:nvPr>
        </p:nvSpPr>
        <p:spPr>
          <a:xfrm>
            <a:off x="9092067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4" name="矩形 13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0068205" y="21285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34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35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36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6253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pic>
        <p:nvPicPr>
          <p:cNvPr id="38" name="图片 37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  <a:t>2025/5/16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  <a:t>2025/5/16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57312" y="445937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点击此处添加或编辑你的标题</a:t>
            </a:r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2" hasCustomPrompt="1"/>
          </p:nvPr>
        </p:nvSpPr>
        <p:spPr>
          <a:xfrm>
            <a:off x="8604" y="-6271"/>
            <a:ext cx="12191999" cy="4154144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57312" y="515655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可在此处添加标题英文翻译或关键主题文字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37288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6554683" y="21757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5" name="图片 4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770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4391025" y="0"/>
            <a:ext cx="7808595" cy="72199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57000"/>
                </a:schemeClr>
              </a:gs>
              <a:gs pos="0">
                <a:schemeClr val="accent1">
                  <a:lumMod val="50000"/>
                  <a:alpha val="7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點擊添加標題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意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誠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格</a:t>
            </a:r>
            <a:r>
              <a:rPr lang="en-US" altLang="zh-CN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物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4" name="图片 3" descr="9922720e0cf3d7ca7bcb6d2a3350a9096b63f6240315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96640" y="94615"/>
            <a:ext cx="533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27256-A68D-4297-9D7A-47088A452545}" type="datetimeFigureOut">
              <a:rPr lang="zh-CN" altLang="en-US" smtClean="0"/>
              <a:t>2025/5/16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jpe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10" Type="http://schemas.openxmlformats.org/officeDocument/2006/relationships/image" Target="../media/image16.png"/><Relationship Id="rId4" Type="http://schemas.openxmlformats.org/officeDocument/2006/relationships/tags" Target="../tags/tag183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10" Type="http://schemas.openxmlformats.org/officeDocument/2006/relationships/image" Target="../media/image17.png"/><Relationship Id="rId4" Type="http://schemas.openxmlformats.org/officeDocument/2006/relationships/tags" Target="../tags/tag190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7" Type="http://schemas.openxmlformats.org/officeDocument/2006/relationships/image" Target="../media/image7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99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01.xml"/><Relationship Id="rId4" Type="http://schemas.openxmlformats.org/officeDocument/2006/relationships/tags" Target="../tags/tag20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204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image" Target="../media/image21.png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image" Target="../media/image20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image" Target="../media/image190.png"/><Relationship Id="rId5" Type="http://schemas.openxmlformats.org/officeDocument/2006/relationships/tags" Target="../tags/tag212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211.xml"/><Relationship Id="rId9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2.jpe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image" Target="../media/image23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20.xml"/><Relationship Id="rId5" Type="http://schemas.openxmlformats.org/officeDocument/2006/relationships/tags" Target="../tags/tag220.xml"/><Relationship Id="rId10" Type="http://schemas.openxmlformats.org/officeDocument/2006/relationships/image" Target="../media/image22.png"/><Relationship Id="rId4" Type="http://schemas.openxmlformats.org/officeDocument/2006/relationships/tags" Target="../tags/tag219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image" Target="../media/image23.jpeg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image" Target="../media/image25.png"/><Relationship Id="rId2" Type="http://schemas.openxmlformats.org/officeDocument/2006/relationships/tags" Target="../tags/tag224.xml"/><Relationship Id="rId16" Type="http://schemas.openxmlformats.org/officeDocument/2006/relationships/image" Target="../media/image24.png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notesSlide" Target="../notesSlides/notesSlide17.xml"/><Relationship Id="rId5" Type="http://schemas.openxmlformats.org/officeDocument/2006/relationships/tags" Target="../tags/tag227.xml"/><Relationship Id="rId15" Type="http://schemas.openxmlformats.org/officeDocument/2006/relationships/image" Target="../media/image27.png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13" Type="http://schemas.openxmlformats.org/officeDocument/2006/relationships/tags" Target="../tags/tag241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image" Target="../media/image26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29.png"/><Relationship Id="rId5" Type="http://schemas.openxmlformats.org/officeDocument/2006/relationships/tags" Target="../tags/tag237.xml"/><Relationship Id="rId10" Type="http://schemas.openxmlformats.org/officeDocument/2006/relationships/notesSlide" Target="../notesSlides/notesSlide18.xml"/><Relationship Id="rId4" Type="http://schemas.openxmlformats.org/officeDocument/2006/relationships/tags" Target="../tags/tag236.xml"/><Relationship Id="rId9" Type="http://schemas.openxmlformats.org/officeDocument/2006/relationships/slideLayout" Target="../slideLayouts/slideLayout8.xml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244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10" Type="http://schemas.openxmlformats.org/officeDocument/2006/relationships/image" Target="../media/image28.png"/><Relationship Id="rId4" Type="http://schemas.openxmlformats.org/officeDocument/2006/relationships/tags" Target="../tags/tag245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3" Type="http://schemas.openxmlformats.org/officeDocument/2006/relationships/tags" Target="../tags/tag12.xml"/><Relationship Id="rId21" Type="http://schemas.openxmlformats.org/officeDocument/2006/relationships/notesSlide" Target="../notesSlides/notesSlide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5.jpeg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250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tags" Target="../tags/tag249.xml"/><Relationship Id="rId16" Type="http://schemas.openxmlformats.org/officeDocument/2006/relationships/image" Target="../media/image41.png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image" Target="../media/image36.png"/><Relationship Id="rId5" Type="http://schemas.openxmlformats.org/officeDocument/2006/relationships/tags" Target="../tags/tag252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tags" Target="../tags/tag251.xml"/><Relationship Id="rId9" Type="http://schemas.openxmlformats.org/officeDocument/2006/relationships/image" Target="../media/image30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256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46.png"/><Relationship Id="rId5" Type="http://schemas.openxmlformats.org/officeDocument/2006/relationships/tags" Target="../tags/tag258.xml"/><Relationship Id="rId10" Type="http://schemas.openxmlformats.org/officeDocument/2006/relationships/image" Target="../media/image45.png"/><Relationship Id="rId4" Type="http://schemas.openxmlformats.org/officeDocument/2006/relationships/tags" Target="../tags/tag257.xm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262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image" Target="../media/image47.png"/><Relationship Id="rId5" Type="http://schemas.openxmlformats.org/officeDocument/2006/relationships/tags" Target="../tags/tag264.xml"/><Relationship Id="rId10" Type="http://schemas.openxmlformats.org/officeDocument/2006/relationships/image" Target="../media/image34.png"/><Relationship Id="rId4" Type="http://schemas.openxmlformats.org/officeDocument/2006/relationships/tags" Target="../tags/tag263.xml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13" Type="http://schemas.openxmlformats.org/officeDocument/2006/relationships/image" Target="../media/image54.png"/><Relationship Id="rId3" Type="http://schemas.openxmlformats.org/officeDocument/2006/relationships/tags" Target="../tags/tag268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3.png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image" Target="../media/image52.png"/><Relationship Id="rId5" Type="http://schemas.openxmlformats.org/officeDocument/2006/relationships/tags" Target="../tags/tag270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tags" Target="../tags/tag269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274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76.xml"/><Relationship Id="rId4" Type="http://schemas.openxmlformats.org/officeDocument/2006/relationships/tags" Target="../tags/tag27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13" Type="http://schemas.openxmlformats.org/officeDocument/2006/relationships/tags" Target="../tags/tag289.xml"/><Relationship Id="rId18" Type="http://schemas.openxmlformats.org/officeDocument/2006/relationships/tags" Target="../tags/tag294.xml"/><Relationship Id="rId26" Type="http://schemas.openxmlformats.org/officeDocument/2006/relationships/image" Target="../media/image58.png"/><Relationship Id="rId3" Type="http://schemas.openxmlformats.org/officeDocument/2006/relationships/tags" Target="../tags/tag279.xml"/><Relationship Id="rId21" Type="http://schemas.openxmlformats.org/officeDocument/2006/relationships/slideLayout" Target="../slideLayouts/slideLayout8.xml"/><Relationship Id="rId7" Type="http://schemas.openxmlformats.org/officeDocument/2006/relationships/tags" Target="../tags/tag283.xml"/><Relationship Id="rId12" Type="http://schemas.openxmlformats.org/officeDocument/2006/relationships/tags" Target="../tags/tag288.xml"/><Relationship Id="rId17" Type="http://schemas.openxmlformats.org/officeDocument/2006/relationships/tags" Target="../tags/tag293.xml"/><Relationship Id="rId25" Type="http://schemas.openxmlformats.org/officeDocument/2006/relationships/tags" Target="../tags/tag2870.xml"/><Relationship Id="rId2" Type="http://schemas.openxmlformats.org/officeDocument/2006/relationships/tags" Target="../tags/tag278.xml"/><Relationship Id="rId16" Type="http://schemas.openxmlformats.org/officeDocument/2006/relationships/tags" Target="../tags/tag292.xml"/><Relationship Id="rId20" Type="http://schemas.openxmlformats.org/officeDocument/2006/relationships/tags" Target="../tags/tag296.xml"/><Relationship Id="rId29" Type="http://schemas.openxmlformats.org/officeDocument/2006/relationships/image" Target="../media/image51.tiff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tags" Target="../tags/tag287.xml"/><Relationship Id="rId24" Type="http://schemas.openxmlformats.org/officeDocument/2006/relationships/image" Target="../media/image57.png"/><Relationship Id="rId5" Type="http://schemas.openxmlformats.org/officeDocument/2006/relationships/tags" Target="../tags/tag281.xml"/><Relationship Id="rId15" Type="http://schemas.openxmlformats.org/officeDocument/2006/relationships/tags" Target="../tags/tag291.xml"/><Relationship Id="rId23" Type="http://schemas.openxmlformats.org/officeDocument/2006/relationships/tags" Target="../tags/tag2850.xml"/><Relationship Id="rId28" Type="http://schemas.openxmlformats.org/officeDocument/2006/relationships/image" Target="../media/image50.tiff"/><Relationship Id="rId10" Type="http://schemas.openxmlformats.org/officeDocument/2006/relationships/tags" Target="../tags/tag286.xml"/><Relationship Id="rId19" Type="http://schemas.openxmlformats.org/officeDocument/2006/relationships/tags" Target="../tags/tag295.xml"/><Relationship Id="rId31" Type="http://schemas.openxmlformats.org/officeDocument/2006/relationships/image" Target="../media/image60.png"/><Relationship Id="rId4" Type="http://schemas.openxmlformats.org/officeDocument/2006/relationships/tags" Target="../tags/tag280.xml"/><Relationship Id="rId9" Type="http://schemas.openxmlformats.org/officeDocument/2006/relationships/tags" Target="../tags/tag285.xml"/><Relationship Id="rId14" Type="http://schemas.openxmlformats.org/officeDocument/2006/relationships/tags" Target="../tags/tag290.xml"/><Relationship Id="rId22" Type="http://schemas.openxmlformats.org/officeDocument/2006/relationships/notesSlide" Target="../notesSlides/notesSlide25.xml"/><Relationship Id="rId27" Type="http://schemas.openxmlformats.org/officeDocument/2006/relationships/image" Target="../media/image49.png"/><Relationship Id="rId30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7" Type="http://schemas.openxmlformats.org/officeDocument/2006/relationships/image" Target="../media/image7.png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312.xml"/><Relationship Id="rId18" Type="http://schemas.openxmlformats.org/officeDocument/2006/relationships/tags" Target="../tags/tag317.xml"/><Relationship Id="rId26" Type="http://schemas.openxmlformats.org/officeDocument/2006/relationships/tags" Target="../tags/tag3080.xml"/><Relationship Id="rId3" Type="http://schemas.openxmlformats.org/officeDocument/2006/relationships/tags" Target="../tags/tag302.xml"/><Relationship Id="rId21" Type="http://schemas.openxmlformats.org/officeDocument/2006/relationships/notesSlide" Target="../notesSlides/notesSlide27.xml"/><Relationship Id="rId7" Type="http://schemas.openxmlformats.org/officeDocument/2006/relationships/tags" Target="../tags/tag306.xml"/><Relationship Id="rId12" Type="http://schemas.openxmlformats.org/officeDocument/2006/relationships/tags" Target="../tags/tag311.xml"/><Relationship Id="rId17" Type="http://schemas.openxmlformats.org/officeDocument/2006/relationships/tags" Target="../tags/tag316.xml"/><Relationship Id="rId25" Type="http://schemas.openxmlformats.org/officeDocument/2006/relationships/image" Target="../media/image62.png"/><Relationship Id="rId33" Type="http://schemas.openxmlformats.org/officeDocument/2006/relationships/image" Target="../media/image67.png"/><Relationship Id="rId2" Type="http://schemas.openxmlformats.org/officeDocument/2006/relationships/tags" Target="../tags/tag301.xml"/><Relationship Id="rId16" Type="http://schemas.openxmlformats.org/officeDocument/2006/relationships/tags" Target="../tags/tag315.xml"/><Relationship Id="rId20" Type="http://schemas.openxmlformats.org/officeDocument/2006/relationships/slideLayout" Target="../slideLayouts/slideLayout10.xml"/><Relationship Id="rId29" Type="http://schemas.openxmlformats.org/officeDocument/2006/relationships/image" Target="../media/image64.png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1" Type="http://schemas.openxmlformats.org/officeDocument/2006/relationships/tags" Target="../tags/tag310.xml"/><Relationship Id="rId24" Type="http://schemas.openxmlformats.org/officeDocument/2006/relationships/tags" Target="../tags/tag3060.xml"/><Relationship Id="rId32" Type="http://schemas.openxmlformats.org/officeDocument/2006/relationships/image" Target="../media/image66.png"/><Relationship Id="rId5" Type="http://schemas.openxmlformats.org/officeDocument/2006/relationships/tags" Target="../tags/tag304.xml"/><Relationship Id="rId15" Type="http://schemas.openxmlformats.org/officeDocument/2006/relationships/tags" Target="../tags/tag314.xml"/><Relationship Id="rId23" Type="http://schemas.openxmlformats.org/officeDocument/2006/relationships/image" Target="../media/image61.png"/><Relationship Id="rId28" Type="http://schemas.openxmlformats.org/officeDocument/2006/relationships/tags" Target="../tags/tag3100.xml"/><Relationship Id="rId10" Type="http://schemas.openxmlformats.org/officeDocument/2006/relationships/tags" Target="../tags/tag309.xml"/><Relationship Id="rId19" Type="http://schemas.openxmlformats.org/officeDocument/2006/relationships/tags" Target="../tags/tag318.xml"/><Relationship Id="rId31" Type="http://schemas.openxmlformats.org/officeDocument/2006/relationships/image" Target="../media/image65.png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14" Type="http://schemas.openxmlformats.org/officeDocument/2006/relationships/tags" Target="../tags/tag313.xml"/><Relationship Id="rId22" Type="http://schemas.openxmlformats.org/officeDocument/2006/relationships/tags" Target="../tags/tag3040.xml"/><Relationship Id="rId27" Type="http://schemas.openxmlformats.org/officeDocument/2006/relationships/image" Target="../media/image63.png"/><Relationship Id="rId30" Type="http://schemas.openxmlformats.org/officeDocument/2006/relationships/tags" Target="../tags/tag3120.xml"/><Relationship Id="rId8" Type="http://schemas.openxmlformats.org/officeDocument/2006/relationships/tags" Target="../tags/tag30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13" Type="http://schemas.openxmlformats.org/officeDocument/2006/relationships/slideLayout" Target="../slideLayouts/slideLayout10.xml"/><Relationship Id="rId18" Type="http://schemas.openxmlformats.org/officeDocument/2006/relationships/image" Target="../media/image51.tiff"/><Relationship Id="rId3" Type="http://schemas.openxmlformats.org/officeDocument/2006/relationships/tags" Target="../tags/tag321.xml"/><Relationship Id="rId7" Type="http://schemas.openxmlformats.org/officeDocument/2006/relationships/tags" Target="../tags/tag325.xml"/><Relationship Id="rId12" Type="http://schemas.openxmlformats.org/officeDocument/2006/relationships/tags" Target="../tags/tag330.xml"/><Relationship Id="rId17" Type="http://schemas.openxmlformats.org/officeDocument/2006/relationships/image" Target="../media/image50.tiff"/><Relationship Id="rId2" Type="http://schemas.openxmlformats.org/officeDocument/2006/relationships/tags" Target="../tags/tag320.xml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11" Type="http://schemas.openxmlformats.org/officeDocument/2006/relationships/tags" Target="../tags/tag329.xml"/><Relationship Id="rId5" Type="http://schemas.openxmlformats.org/officeDocument/2006/relationships/tags" Target="../tags/tag323.xml"/><Relationship Id="rId15" Type="http://schemas.openxmlformats.org/officeDocument/2006/relationships/image" Target="../media/image68.png"/><Relationship Id="rId10" Type="http://schemas.openxmlformats.org/officeDocument/2006/relationships/tags" Target="../tags/tag328.xml"/><Relationship Id="rId19" Type="http://schemas.openxmlformats.org/officeDocument/2006/relationships/image" Target="../media/image70.png"/><Relationship Id="rId4" Type="http://schemas.openxmlformats.org/officeDocument/2006/relationships/tags" Target="../tags/tag322.xml"/><Relationship Id="rId9" Type="http://schemas.openxmlformats.org/officeDocument/2006/relationships/tags" Target="../tags/tag327.xml"/><Relationship Id="rId1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13" Type="http://schemas.openxmlformats.org/officeDocument/2006/relationships/notesSlide" Target="../notesSlides/notesSlide29.xml"/><Relationship Id="rId18" Type="http://schemas.openxmlformats.org/officeDocument/2006/relationships/image" Target="../media/image76.tiff"/><Relationship Id="rId26" Type="http://schemas.openxmlformats.org/officeDocument/2006/relationships/tags" Target="../tags/tag346.xml"/><Relationship Id="rId3" Type="http://schemas.openxmlformats.org/officeDocument/2006/relationships/tags" Target="../tags/tag333.xml"/><Relationship Id="rId21" Type="http://schemas.openxmlformats.org/officeDocument/2006/relationships/image" Target="../media/image75.png"/><Relationship Id="rId7" Type="http://schemas.openxmlformats.org/officeDocument/2006/relationships/tags" Target="../tags/tag337.xml"/><Relationship Id="rId12" Type="http://schemas.openxmlformats.org/officeDocument/2006/relationships/slideLayout" Target="../slideLayouts/slideLayout10.xml"/><Relationship Id="rId17" Type="http://schemas.openxmlformats.org/officeDocument/2006/relationships/image" Target="../media/image75.tiff"/><Relationship Id="rId25" Type="http://schemas.openxmlformats.org/officeDocument/2006/relationships/image" Target="../media/image81.png"/><Relationship Id="rId2" Type="http://schemas.openxmlformats.org/officeDocument/2006/relationships/tags" Target="../tags/tag332.xml"/><Relationship Id="rId16" Type="http://schemas.openxmlformats.org/officeDocument/2006/relationships/image" Target="../media/image74.tiff"/><Relationship Id="rId20" Type="http://schemas.openxmlformats.org/officeDocument/2006/relationships/tags" Target="../tags/tag344.xml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11" Type="http://schemas.openxmlformats.org/officeDocument/2006/relationships/tags" Target="../tags/tag341.xml"/><Relationship Id="rId24" Type="http://schemas.openxmlformats.org/officeDocument/2006/relationships/image" Target="../media/image80.png"/><Relationship Id="rId5" Type="http://schemas.openxmlformats.org/officeDocument/2006/relationships/tags" Target="../tags/tag335.xml"/><Relationship Id="rId15" Type="http://schemas.openxmlformats.org/officeDocument/2006/relationships/image" Target="../media/image73.tiff"/><Relationship Id="rId23" Type="http://schemas.openxmlformats.org/officeDocument/2006/relationships/image" Target="../media/image79.png"/><Relationship Id="rId10" Type="http://schemas.openxmlformats.org/officeDocument/2006/relationships/tags" Target="../tags/tag340.xml"/><Relationship Id="rId19" Type="http://schemas.openxmlformats.org/officeDocument/2006/relationships/image" Target="../media/image77.tiff"/><Relationship Id="rId4" Type="http://schemas.openxmlformats.org/officeDocument/2006/relationships/tags" Target="../tags/tag334.xml"/><Relationship Id="rId9" Type="http://schemas.openxmlformats.org/officeDocument/2006/relationships/tags" Target="../tags/tag339.xml"/><Relationship Id="rId14" Type="http://schemas.openxmlformats.org/officeDocument/2006/relationships/image" Target="../media/image72.tiff"/><Relationship Id="rId22" Type="http://schemas.openxmlformats.org/officeDocument/2006/relationships/image" Target="../media/image78.png"/><Relationship Id="rId27" Type="http://schemas.openxmlformats.org/officeDocument/2006/relationships/image" Target="../media/image8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51.xml"/><Relationship Id="rId3" Type="http://schemas.openxmlformats.org/officeDocument/2006/relationships/tags" Target="../tags/tag345.xml"/><Relationship Id="rId7" Type="http://schemas.openxmlformats.org/officeDocument/2006/relationships/tags" Target="../tags/tag350.xml"/><Relationship Id="rId12" Type="http://schemas.openxmlformats.org/officeDocument/2006/relationships/image" Target="../media/image82.png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9.xml"/><Relationship Id="rId11" Type="http://schemas.openxmlformats.org/officeDocument/2006/relationships/notesSlide" Target="../notesSlides/notesSlide30.xml"/><Relationship Id="rId5" Type="http://schemas.openxmlformats.org/officeDocument/2006/relationships/tags" Target="../tags/tag348.xml"/><Relationship Id="rId10" Type="http://schemas.openxmlformats.org/officeDocument/2006/relationships/slideLayout" Target="../slideLayouts/slideLayout10.xml"/><Relationship Id="rId4" Type="http://schemas.openxmlformats.org/officeDocument/2006/relationships/tags" Target="../tags/tag347.xml"/><Relationship Id="rId9" Type="http://schemas.openxmlformats.org/officeDocument/2006/relationships/tags" Target="../tags/tag35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60.xml"/><Relationship Id="rId3" Type="http://schemas.openxmlformats.org/officeDocument/2006/relationships/tags" Target="../tags/tag355.xml"/><Relationship Id="rId7" Type="http://schemas.openxmlformats.org/officeDocument/2006/relationships/tags" Target="../tags/tag359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image" Target="../media/image83.png"/><Relationship Id="rId5" Type="http://schemas.openxmlformats.org/officeDocument/2006/relationships/tags" Target="../tags/tag357.xml"/><Relationship Id="rId10" Type="http://schemas.openxmlformats.org/officeDocument/2006/relationships/notesSlide" Target="../notesSlides/notesSlide31.xml"/><Relationship Id="rId4" Type="http://schemas.openxmlformats.org/officeDocument/2006/relationships/tags" Target="../tags/tag356.xml"/><Relationship Id="rId9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68.xml"/><Relationship Id="rId3" Type="http://schemas.openxmlformats.org/officeDocument/2006/relationships/tags" Target="../tags/tag363.xml"/><Relationship Id="rId7" Type="http://schemas.openxmlformats.org/officeDocument/2006/relationships/tags" Target="../tags/tag367.xml"/><Relationship Id="rId12" Type="http://schemas.openxmlformats.org/officeDocument/2006/relationships/image" Target="../media/image85.png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tags" Target="../tags/tag366.xml"/><Relationship Id="rId11" Type="http://schemas.openxmlformats.org/officeDocument/2006/relationships/image" Target="../media/image84.png"/><Relationship Id="rId5" Type="http://schemas.openxmlformats.org/officeDocument/2006/relationships/tags" Target="../tags/tag365.xml"/><Relationship Id="rId10" Type="http://schemas.openxmlformats.org/officeDocument/2006/relationships/notesSlide" Target="../notesSlides/notesSlide32.xml"/><Relationship Id="rId4" Type="http://schemas.openxmlformats.org/officeDocument/2006/relationships/tags" Target="../tags/tag364.xml"/><Relationship Id="rId9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371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tags" Target="../tags/tag376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381.xml"/><Relationship Id="rId7" Type="http://schemas.openxmlformats.org/officeDocument/2006/relationships/notesSlide" Target="../notesSlides/notesSlide35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9" Type="http://schemas.openxmlformats.org/officeDocument/2006/relationships/image" Target="../media/image9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86.xml"/><Relationship Id="rId7" Type="http://schemas.openxmlformats.org/officeDocument/2006/relationships/image" Target="../media/image7.png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94.xml"/><Relationship Id="rId13" Type="http://schemas.openxmlformats.org/officeDocument/2006/relationships/tags" Target="../tags/tag399.xml"/><Relationship Id="rId18" Type="http://schemas.openxmlformats.org/officeDocument/2006/relationships/tags" Target="../tags/tag404.xml"/><Relationship Id="rId3" Type="http://schemas.openxmlformats.org/officeDocument/2006/relationships/tags" Target="../tags/tag389.xml"/><Relationship Id="rId21" Type="http://schemas.openxmlformats.org/officeDocument/2006/relationships/slideLayout" Target="../slideLayouts/slideLayout11.xml"/><Relationship Id="rId7" Type="http://schemas.openxmlformats.org/officeDocument/2006/relationships/tags" Target="../tags/tag393.xml"/><Relationship Id="rId12" Type="http://schemas.openxmlformats.org/officeDocument/2006/relationships/tags" Target="../tags/tag398.xml"/><Relationship Id="rId17" Type="http://schemas.openxmlformats.org/officeDocument/2006/relationships/tags" Target="../tags/tag403.xml"/><Relationship Id="rId2" Type="http://schemas.openxmlformats.org/officeDocument/2006/relationships/tags" Target="../tags/tag388.xml"/><Relationship Id="rId16" Type="http://schemas.openxmlformats.org/officeDocument/2006/relationships/tags" Target="../tags/tag402.xml"/><Relationship Id="rId20" Type="http://schemas.openxmlformats.org/officeDocument/2006/relationships/tags" Target="../tags/tag406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tags" Target="../tags/tag397.xml"/><Relationship Id="rId5" Type="http://schemas.openxmlformats.org/officeDocument/2006/relationships/tags" Target="../tags/tag391.xml"/><Relationship Id="rId15" Type="http://schemas.openxmlformats.org/officeDocument/2006/relationships/tags" Target="../tags/tag401.xml"/><Relationship Id="rId23" Type="http://schemas.openxmlformats.org/officeDocument/2006/relationships/chart" Target="../charts/chart1.xml"/><Relationship Id="rId10" Type="http://schemas.openxmlformats.org/officeDocument/2006/relationships/tags" Target="../tags/tag396.xml"/><Relationship Id="rId19" Type="http://schemas.openxmlformats.org/officeDocument/2006/relationships/tags" Target="../tags/tag405.xml"/><Relationship Id="rId4" Type="http://schemas.openxmlformats.org/officeDocument/2006/relationships/tags" Target="../tags/tag390.xml"/><Relationship Id="rId9" Type="http://schemas.openxmlformats.org/officeDocument/2006/relationships/tags" Target="../tags/tag395.xml"/><Relationship Id="rId14" Type="http://schemas.openxmlformats.org/officeDocument/2006/relationships/tags" Target="../tags/tag400.xml"/><Relationship Id="rId2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tags" Target="../tags/tag419.xml"/><Relationship Id="rId18" Type="http://schemas.openxmlformats.org/officeDocument/2006/relationships/tags" Target="../tags/tag424.xml"/><Relationship Id="rId26" Type="http://schemas.openxmlformats.org/officeDocument/2006/relationships/tags" Target="../tags/tag432.xml"/><Relationship Id="rId3" Type="http://schemas.openxmlformats.org/officeDocument/2006/relationships/tags" Target="../tags/tag409.xml"/><Relationship Id="rId21" Type="http://schemas.openxmlformats.org/officeDocument/2006/relationships/tags" Target="../tags/tag427.xml"/><Relationship Id="rId7" Type="http://schemas.openxmlformats.org/officeDocument/2006/relationships/tags" Target="../tags/tag413.xml"/><Relationship Id="rId12" Type="http://schemas.openxmlformats.org/officeDocument/2006/relationships/tags" Target="../tags/tag418.xml"/><Relationship Id="rId17" Type="http://schemas.openxmlformats.org/officeDocument/2006/relationships/tags" Target="../tags/tag423.xml"/><Relationship Id="rId25" Type="http://schemas.openxmlformats.org/officeDocument/2006/relationships/tags" Target="../tags/tag431.xml"/><Relationship Id="rId33" Type="http://schemas.openxmlformats.org/officeDocument/2006/relationships/notesSlide" Target="../notesSlides/notesSlide38.xml"/><Relationship Id="rId2" Type="http://schemas.openxmlformats.org/officeDocument/2006/relationships/tags" Target="../tags/tag408.xml"/><Relationship Id="rId16" Type="http://schemas.openxmlformats.org/officeDocument/2006/relationships/tags" Target="../tags/tag422.xml"/><Relationship Id="rId20" Type="http://schemas.openxmlformats.org/officeDocument/2006/relationships/tags" Target="../tags/tag426.xml"/><Relationship Id="rId29" Type="http://schemas.openxmlformats.org/officeDocument/2006/relationships/tags" Target="../tags/tag435.xml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tags" Target="../tags/tag417.xml"/><Relationship Id="rId24" Type="http://schemas.openxmlformats.org/officeDocument/2006/relationships/tags" Target="../tags/tag430.xml"/><Relationship Id="rId32" Type="http://schemas.openxmlformats.org/officeDocument/2006/relationships/slideLayout" Target="../slideLayouts/slideLayout11.xml"/><Relationship Id="rId5" Type="http://schemas.openxmlformats.org/officeDocument/2006/relationships/tags" Target="../tags/tag411.xml"/><Relationship Id="rId15" Type="http://schemas.openxmlformats.org/officeDocument/2006/relationships/tags" Target="../tags/tag421.xml"/><Relationship Id="rId23" Type="http://schemas.openxmlformats.org/officeDocument/2006/relationships/tags" Target="../tags/tag429.xml"/><Relationship Id="rId28" Type="http://schemas.openxmlformats.org/officeDocument/2006/relationships/tags" Target="../tags/tag434.xml"/><Relationship Id="rId10" Type="http://schemas.openxmlformats.org/officeDocument/2006/relationships/tags" Target="../tags/tag416.xml"/><Relationship Id="rId19" Type="http://schemas.openxmlformats.org/officeDocument/2006/relationships/tags" Target="../tags/tag425.xml"/><Relationship Id="rId31" Type="http://schemas.openxmlformats.org/officeDocument/2006/relationships/tags" Target="../tags/tag437.xml"/><Relationship Id="rId4" Type="http://schemas.openxmlformats.org/officeDocument/2006/relationships/tags" Target="../tags/tag410.xml"/><Relationship Id="rId9" Type="http://schemas.openxmlformats.org/officeDocument/2006/relationships/tags" Target="../tags/tag415.xml"/><Relationship Id="rId14" Type="http://schemas.openxmlformats.org/officeDocument/2006/relationships/tags" Target="../tags/tag420.xml"/><Relationship Id="rId22" Type="http://schemas.openxmlformats.org/officeDocument/2006/relationships/tags" Target="../tags/tag428.xml"/><Relationship Id="rId27" Type="http://schemas.openxmlformats.org/officeDocument/2006/relationships/tags" Target="../tags/tag433.xml"/><Relationship Id="rId30" Type="http://schemas.openxmlformats.org/officeDocument/2006/relationships/tags" Target="../tags/tag436.xml"/><Relationship Id="rId8" Type="http://schemas.openxmlformats.org/officeDocument/2006/relationships/tags" Target="../tags/tag41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445.xml"/><Relationship Id="rId13" Type="http://schemas.openxmlformats.org/officeDocument/2006/relationships/tags" Target="../tags/tag450.xml"/><Relationship Id="rId18" Type="http://schemas.openxmlformats.org/officeDocument/2006/relationships/tags" Target="../tags/tag455.xml"/><Relationship Id="rId26" Type="http://schemas.openxmlformats.org/officeDocument/2006/relationships/image" Target="../media/image91.png"/><Relationship Id="rId3" Type="http://schemas.openxmlformats.org/officeDocument/2006/relationships/tags" Target="../tags/tag440.xml"/><Relationship Id="rId21" Type="http://schemas.openxmlformats.org/officeDocument/2006/relationships/tags" Target="../tags/tag458.xml"/><Relationship Id="rId7" Type="http://schemas.openxmlformats.org/officeDocument/2006/relationships/tags" Target="../tags/tag444.xml"/><Relationship Id="rId12" Type="http://schemas.openxmlformats.org/officeDocument/2006/relationships/tags" Target="../tags/tag449.xml"/><Relationship Id="rId17" Type="http://schemas.openxmlformats.org/officeDocument/2006/relationships/tags" Target="../tags/tag454.xml"/><Relationship Id="rId25" Type="http://schemas.openxmlformats.org/officeDocument/2006/relationships/notesSlide" Target="../notesSlides/notesSlide39.xml"/><Relationship Id="rId2" Type="http://schemas.openxmlformats.org/officeDocument/2006/relationships/tags" Target="../tags/tag439.xml"/><Relationship Id="rId16" Type="http://schemas.openxmlformats.org/officeDocument/2006/relationships/tags" Target="../tags/tag453.xml"/><Relationship Id="rId20" Type="http://schemas.openxmlformats.org/officeDocument/2006/relationships/tags" Target="../tags/tag457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11" Type="http://schemas.openxmlformats.org/officeDocument/2006/relationships/tags" Target="../tags/tag448.xml"/><Relationship Id="rId24" Type="http://schemas.openxmlformats.org/officeDocument/2006/relationships/slideLayout" Target="../slideLayouts/slideLayout8.xml"/><Relationship Id="rId5" Type="http://schemas.openxmlformats.org/officeDocument/2006/relationships/tags" Target="../tags/tag442.xml"/><Relationship Id="rId15" Type="http://schemas.openxmlformats.org/officeDocument/2006/relationships/tags" Target="../tags/tag452.xml"/><Relationship Id="rId23" Type="http://schemas.openxmlformats.org/officeDocument/2006/relationships/tags" Target="../tags/tag460.xml"/><Relationship Id="rId10" Type="http://schemas.openxmlformats.org/officeDocument/2006/relationships/tags" Target="../tags/tag447.xml"/><Relationship Id="rId19" Type="http://schemas.openxmlformats.org/officeDocument/2006/relationships/tags" Target="../tags/tag456.xml"/><Relationship Id="rId4" Type="http://schemas.openxmlformats.org/officeDocument/2006/relationships/tags" Target="../tags/tag441.xml"/><Relationship Id="rId9" Type="http://schemas.openxmlformats.org/officeDocument/2006/relationships/tags" Target="../tags/tag446.xml"/><Relationship Id="rId14" Type="http://schemas.openxmlformats.org/officeDocument/2006/relationships/tags" Target="../tags/tag451.xml"/><Relationship Id="rId22" Type="http://schemas.openxmlformats.org/officeDocument/2006/relationships/tags" Target="../tags/tag459.xml"/><Relationship Id="rId27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" Type="http://schemas.openxmlformats.org/officeDocument/2006/relationships/tags" Target="../tags/tag34.xml"/><Relationship Id="rId21" Type="http://schemas.openxmlformats.org/officeDocument/2006/relationships/tags" Target="../tags/tag52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notesSlide" Target="../notesSlides/notesSlide4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slideLayout" Target="../slideLayouts/slideLayout8.xml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3" Type="http://schemas.openxmlformats.org/officeDocument/2006/relationships/tags" Target="../tags/tag46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9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6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image" Target="../media/image10.jpg"/><Relationship Id="rId3" Type="http://schemas.openxmlformats.org/officeDocument/2006/relationships/tags" Target="../tags/tag61.xml"/><Relationship Id="rId21" Type="http://schemas.openxmlformats.org/officeDocument/2006/relationships/tags" Target="../tags/tag79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image" Target="../media/image9.png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notesSlide" Target="../notesSlides/notesSlide5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slideLayout" Target="../slideLayouts/slideLayout9.xml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slideLayout" Target="../slideLayouts/slideLayout9.xml"/><Relationship Id="rId3" Type="http://schemas.openxmlformats.org/officeDocument/2006/relationships/tags" Target="../tags/tag83.xml"/><Relationship Id="rId21" Type="http://schemas.openxmlformats.org/officeDocument/2006/relationships/tags" Target="../tags/tag101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12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image" Target="../media/image11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notesSlide" Target="../notesSlides/notesSlide6.xml"/><Relationship Id="rId3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8.xml"/><Relationship Id="rId7" Type="http://schemas.openxmlformats.org/officeDocument/2006/relationships/image" Target="../media/image6.jpe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134.xml"/><Relationship Id="rId21" Type="http://schemas.openxmlformats.org/officeDocument/2006/relationships/tags" Target="../tags/tag129.xml"/><Relationship Id="rId34" Type="http://schemas.openxmlformats.org/officeDocument/2006/relationships/tags" Target="../tags/tag142.xml"/><Relationship Id="rId42" Type="http://schemas.openxmlformats.org/officeDocument/2006/relationships/tags" Target="../tags/tag150.xml"/><Relationship Id="rId47" Type="http://schemas.openxmlformats.org/officeDocument/2006/relationships/tags" Target="../tags/tag155.xml"/><Relationship Id="rId50" Type="http://schemas.openxmlformats.org/officeDocument/2006/relationships/tags" Target="../tags/tag158.xml"/><Relationship Id="rId55" Type="http://schemas.openxmlformats.org/officeDocument/2006/relationships/tags" Target="../tags/tag163.xml"/><Relationship Id="rId63" Type="http://schemas.openxmlformats.org/officeDocument/2006/relationships/tags" Target="../tags/tag171.xml"/><Relationship Id="rId7" Type="http://schemas.openxmlformats.org/officeDocument/2006/relationships/tags" Target="../tags/tag115.xml"/><Relationship Id="rId2" Type="http://schemas.openxmlformats.org/officeDocument/2006/relationships/tags" Target="../tags/tag110.xml"/><Relationship Id="rId16" Type="http://schemas.openxmlformats.org/officeDocument/2006/relationships/tags" Target="../tags/tag124.xml"/><Relationship Id="rId29" Type="http://schemas.openxmlformats.org/officeDocument/2006/relationships/tags" Target="../tags/tag137.xml"/><Relationship Id="rId11" Type="http://schemas.openxmlformats.org/officeDocument/2006/relationships/tags" Target="../tags/tag119.xml"/><Relationship Id="rId24" Type="http://schemas.openxmlformats.org/officeDocument/2006/relationships/tags" Target="../tags/tag132.xml"/><Relationship Id="rId32" Type="http://schemas.openxmlformats.org/officeDocument/2006/relationships/tags" Target="../tags/tag140.xml"/><Relationship Id="rId37" Type="http://schemas.openxmlformats.org/officeDocument/2006/relationships/tags" Target="../tags/tag145.xml"/><Relationship Id="rId40" Type="http://schemas.openxmlformats.org/officeDocument/2006/relationships/tags" Target="../tags/tag148.xml"/><Relationship Id="rId45" Type="http://schemas.openxmlformats.org/officeDocument/2006/relationships/tags" Target="../tags/tag153.xml"/><Relationship Id="rId53" Type="http://schemas.openxmlformats.org/officeDocument/2006/relationships/tags" Target="../tags/tag161.xml"/><Relationship Id="rId58" Type="http://schemas.openxmlformats.org/officeDocument/2006/relationships/tags" Target="../tags/tag166.xml"/><Relationship Id="rId66" Type="http://schemas.openxmlformats.org/officeDocument/2006/relationships/notesSlide" Target="../notesSlides/notesSlide8.xml"/><Relationship Id="rId5" Type="http://schemas.openxmlformats.org/officeDocument/2006/relationships/tags" Target="../tags/tag113.xml"/><Relationship Id="rId61" Type="http://schemas.openxmlformats.org/officeDocument/2006/relationships/tags" Target="../tags/tag169.xml"/><Relationship Id="rId19" Type="http://schemas.openxmlformats.org/officeDocument/2006/relationships/tags" Target="../tags/tag127.xml"/><Relationship Id="rId14" Type="http://schemas.openxmlformats.org/officeDocument/2006/relationships/tags" Target="../tags/tag122.xml"/><Relationship Id="rId22" Type="http://schemas.openxmlformats.org/officeDocument/2006/relationships/tags" Target="../tags/tag130.xml"/><Relationship Id="rId27" Type="http://schemas.openxmlformats.org/officeDocument/2006/relationships/tags" Target="../tags/tag135.xml"/><Relationship Id="rId30" Type="http://schemas.openxmlformats.org/officeDocument/2006/relationships/tags" Target="../tags/tag138.xml"/><Relationship Id="rId35" Type="http://schemas.openxmlformats.org/officeDocument/2006/relationships/tags" Target="../tags/tag143.xml"/><Relationship Id="rId43" Type="http://schemas.openxmlformats.org/officeDocument/2006/relationships/tags" Target="../tags/tag151.xml"/><Relationship Id="rId48" Type="http://schemas.openxmlformats.org/officeDocument/2006/relationships/tags" Target="../tags/tag156.xml"/><Relationship Id="rId56" Type="http://schemas.openxmlformats.org/officeDocument/2006/relationships/tags" Target="../tags/tag164.xml"/><Relationship Id="rId64" Type="http://schemas.openxmlformats.org/officeDocument/2006/relationships/tags" Target="../tags/tag172.xml"/><Relationship Id="rId8" Type="http://schemas.openxmlformats.org/officeDocument/2006/relationships/tags" Target="../tags/tag116.xml"/><Relationship Id="rId51" Type="http://schemas.openxmlformats.org/officeDocument/2006/relationships/tags" Target="../tags/tag159.xml"/><Relationship Id="rId3" Type="http://schemas.openxmlformats.org/officeDocument/2006/relationships/tags" Target="../tags/tag111.xml"/><Relationship Id="rId12" Type="http://schemas.openxmlformats.org/officeDocument/2006/relationships/tags" Target="../tags/tag120.xml"/><Relationship Id="rId17" Type="http://schemas.openxmlformats.org/officeDocument/2006/relationships/tags" Target="../tags/tag125.xml"/><Relationship Id="rId25" Type="http://schemas.openxmlformats.org/officeDocument/2006/relationships/tags" Target="../tags/tag133.xml"/><Relationship Id="rId33" Type="http://schemas.openxmlformats.org/officeDocument/2006/relationships/tags" Target="../tags/tag141.xml"/><Relationship Id="rId38" Type="http://schemas.openxmlformats.org/officeDocument/2006/relationships/tags" Target="../tags/tag146.xml"/><Relationship Id="rId46" Type="http://schemas.openxmlformats.org/officeDocument/2006/relationships/tags" Target="../tags/tag154.xml"/><Relationship Id="rId59" Type="http://schemas.openxmlformats.org/officeDocument/2006/relationships/tags" Target="../tags/tag167.xml"/><Relationship Id="rId67" Type="http://schemas.openxmlformats.org/officeDocument/2006/relationships/image" Target="../media/image4.png"/><Relationship Id="rId20" Type="http://schemas.openxmlformats.org/officeDocument/2006/relationships/tags" Target="../tags/tag128.xml"/><Relationship Id="rId41" Type="http://schemas.openxmlformats.org/officeDocument/2006/relationships/tags" Target="../tags/tag149.xml"/><Relationship Id="rId54" Type="http://schemas.openxmlformats.org/officeDocument/2006/relationships/tags" Target="../tags/tag162.xml"/><Relationship Id="rId62" Type="http://schemas.openxmlformats.org/officeDocument/2006/relationships/tags" Target="../tags/tag17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5" Type="http://schemas.openxmlformats.org/officeDocument/2006/relationships/tags" Target="../tags/tag123.xml"/><Relationship Id="rId23" Type="http://schemas.openxmlformats.org/officeDocument/2006/relationships/tags" Target="../tags/tag131.xml"/><Relationship Id="rId28" Type="http://schemas.openxmlformats.org/officeDocument/2006/relationships/tags" Target="../tags/tag136.xml"/><Relationship Id="rId36" Type="http://schemas.openxmlformats.org/officeDocument/2006/relationships/tags" Target="../tags/tag144.xml"/><Relationship Id="rId49" Type="http://schemas.openxmlformats.org/officeDocument/2006/relationships/tags" Target="../tags/tag157.xml"/><Relationship Id="rId57" Type="http://schemas.openxmlformats.org/officeDocument/2006/relationships/tags" Target="../tags/tag165.xml"/><Relationship Id="rId10" Type="http://schemas.openxmlformats.org/officeDocument/2006/relationships/tags" Target="../tags/tag118.xml"/><Relationship Id="rId31" Type="http://schemas.openxmlformats.org/officeDocument/2006/relationships/tags" Target="../tags/tag139.xml"/><Relationship Id="rId44" Type="http://schemas.openxmlformats.org/officeDocument/2006/relationships/tags" Target="../tags/tag152.xml"/><Relationship Id="rId52" Type="http://schemas.openxmlformats.org/officeDocument/2006/relationships/tags" Target="../tags/tag160.xml"/><Relationship Id="rId60" Type="http://schemas.openxmlformats.org/officeDocument/2006/relationships/tags" Target="../tags/tag168.xml"/><Relationship Id="rId65" Type="http://schemas.openxmlformats.org/officeDocument/2006/relationships/slideLayout" Target="../slideLayouts/slideLayout8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3" Type="http://schemas.openxmlformats.org/officeDocument/2006/relationships/tags" Target="../tags/tag121.xml"/><Relationship Id="rId18" Type="http://schemas.openxmlformats.org/officeDocument/2006/relationships/tags" Target="../tags/tag126.xml"/><Relationship Id="rId39" Type="http://schemas.openxmlformats.org/officeDocument/2006/relationships/tags" Target="../tags/tag1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10" Type="http://schemas.openxmlformats.org/officeDocument/2006/relationships/image" Target="../media/image15.png"/><Relationship Id="rId4" Type="http://schemas.openxmlformats.org/officeDocument/2006/relationships/tags" Target="../tags/tag176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357312" y="4263799"/>
            <a:ext cx="9515475" cy="607922"/>
          </a:xfrm>
        </p:spPr>
        <p:txBody>
          <a:bodyPr>
            <a:noAutofit/>
          </a:bodyPr>
          <a:lstStyle/>
          <a:p>
            <a:r>
              <a:rPr lang="en-US" altLang="zh-CN" sz="2400" b="1" spc="12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on the Structure of Offline Handwritten Signature Verification Models based on Transformer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>
          <a:xfrm>
            <a:off x="1357312" y="4950773"/>
            <a:ext cx="9515475" cy="428030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dk2">
                    <a:lumMod val="75000"/>
                  </a:schemeClr>
                </a:solidFill>
              </a:rPr>
              <a:t>Master of Science in Intelligent Technology Thesis Oral Defense</a:t>
            </a: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468521" y="5693984"/>
            <a:ext cx="921657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Speaker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 err="1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Mingchen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	Student No.: 2230025907	Supervisor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Xin Liu</a:t>
            </a:r>
          </a:p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2025.05.19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2022932" y="5536393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7AAFE1">
                    <a:lumMod val="65000"/>
                    <a:lumOff val="35000"/>
                    <a:alpha val="0"/>
                  </a:srgbClr>
                </a:gs>
                <a:gs pos="41000">
                  <a:srgbClr val="7AAFE1">
                    <a:lumMod val="65000"/>
                    <a:lumOff val="35000"/>
                  </a:srgbClr>
                </a:gs>
                <a:gs pos="100000">
                  <a:srgbClr val="7AAFE1">
                    <a:lumMod val="65000"/>
                    <a:lumOff val="35000"/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/>
          <p:cNvSpPr>
            <a:spLocks noGrp="1"/>
          </p:cNvSpPr>
          <p:nvPr>
            <p:ph type="pic" sz="quarter" idx="11"/>
            <p:custDataLst>
              <p:tags r:id="rId4"/>
            </p:custDataLst>
          </p:nvPr>
        </p:nvSpPr>
        <p:spPr>
          <a:xfrm>
            <a:off x="8604" y="-6270"/>
            <a:ext cx="12191999" cy="4154143"/>
          </a:xfrm>
          <a:solidFill>
            <a:schemeClr val="lt1"/>
          </a:solidFill>
        </p:spPr>
      </p:sp>
      <p:pic>
        <p:nvPicPr>
          <p:cNvPr id="6" name="图片占位符 9" descr="E:\环雅\2022\5月\澳门科技大学PPT模板\澳门科技大学校园图片\0094a4d8975241e49ff0c7c0e0748f5c.jpeg0094a4d8975241e49ff0c7c0e0748f5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t="32767" b="16511"/>
          <a:stretch>
            <a:fillRect/>
          </a:stretch>
        </p:blipFill>
        <p:spPr>
          <a:xfrm>
            <a:off x="-28575" y="10160"/>
            <a:ext cx="12220575" cy="392112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lt1"/>
          </a:solidFill>
        </p:spPr>
      </p:pic>
      <p:sp>
        <p:nvSpPr>
          <p:cNvPr id="7" name="图片占位符 23"/>
          <p:cNvSpPr txBox="1"/>
          <p:nvPr>
            <p:custDataLst>
              <p:tags r:id="rId6"/>
            </p:custDataLst>
          </p:nvPr>
        </p:nvSpPr>
        <p:spPr>
          <a:xfrm>
            <a:off x="-2888" y="-123006"/>
            <a:ext cx="12191999" cy="4138502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66000"/>
                </a:srgbClr>
              </a:gs>
              <a:gs pos="100000">
                <a:srgbClr val="006EC0">
                  <a:lumMod val="75000"/>
                  <a:alpha val="58000"/>
                </a:srgbClr>
              </a:gs>
            </a:gsLst>
            <a:lin ang="5400000" scaled="0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lt1"/>
              </a:solidFill>
            </a:endParaRPr>
          </a:p>
          <a:p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8" name="任意多边形: 形状 22"/>
          <p:cNvSpPr/>
          <p:nvPr>
            <p:custDataLst>
              <p:tags r:id="rId7"/>
            </p:custDataLst>
          </p:nvPr>
        </p:nvSpPr>
        <p:spPr>
          <a:xfrm>
            <a:off x="-38448" y="10680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53000">
                  <a:srgbClr val="006EC0">
                    <a:lumMod val="75000"/>
                    <a:alpha val="88000"/>
                  </a:srgbClr>
                </a:gs>
                <a:gs pos="100000">
                  <a:srgbClr val="006EC0">
                    <a:lumMod val="75000"/>
                    <a:alpha val="3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lt1">
                    <a:lumMod val="50000"/>
                  </a:schemeClr>
                </a:solidFill>
              </a:rPr>
              <a:t>     </a:t>
            </a:r>
          </a:p>
        </p:txBody>
      </p:sp>
      <p:pic>
        <p:nvPicPr>
          <p:cNvPr id="9" name="图片 8" descr="9922720e0cf3d7ca7bcb6d2a3350a9096b63f6240315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55515" y="610235"/>
            <a:ext cx="2706370" cy="2706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82295" y="6267450"/>
            <a:ext cx="918972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 TransOSV: Offline Signature Verification with Transformers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0380" y="825500"/>
            <a:ext cx="6991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2.3 Transformer for Signature Verification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00115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Related Work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317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4005" y="1515745"/>
            <a:ext cx="9437370" cy="45599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82295" y="6267450"/>
            <a:ext cx="918972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HTCSigNet: A Hybrid Transformer and Convolution Signature Network for offline signature verification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0380" y="825500"/>
            <a:ext cx="6991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2.3 Transformer for Signature Verification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00115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Related Work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317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835" y="1476375"/>
            <a:ext cx="10513695" cy="45186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672195" y="0"/>
            <a:ext cx="3491230" cy="6850380"/>
          </a:xfrm>
          <a:custGeom>
            <a:avLst/>
            <a:gdLst/>
            <a:ahLst/>
            <a:cxnLst/>
            <a:rect l="l" t="t" r="r" b="b"/>
            <a:pathLst>
              <a:path w="2956335" h="5220895">
                <a:moveTo>
                  <a:pt x="1374246" y="0"/>
                </a:moveTo>
                <a:cubicBezTo>
                  <a:pt x="1971924" y="0"/>
                  <a:pt x="2377270" y="116766"/>
                  <a:pt x="2590283" y="350299"/>
                </a:cubicBezTo>
                <a:cubicBezTo>
                  <a:pt x="2803297" y="583832"/>
                  <a:pt x="2909803" y="908296"/>
                  <a:pt x="2909803" y="1323691"/>
                </a:cubicBezTo>
                <a:cubicBezTo>
                  <a:pt x="2909803" y="1604758"/>
                  <a:pt x="2871544" y="1807810"/>
                  <a:pt x="2795024" y="1932849"/>
                </a:cubicBezTo>
                <a:cubicBezTo>
                  <a:pt x="2718505" y="2057888"/>
                  <a:pt x="2584079" y="2172077"/>
                  <a:pt x="2391747" y="2275417"/>
                </a:cubicBezTo>
                <a:cubicBezTo>
                  <a:pt x="2582011" y="2339560"/>
                  <a:pt x="2723675" y="2444572"/>
                  <a:pt x="2816739" y="2590454"/>
                </a:cubicBezTo>
                <a:cubicBezTo>
                  <a:pt x="2909803" y="2736335"/>
                  <a:pt x="2956335" y="3078273"/>
                  <a:pt x="2956335" y="3616267"/>
                </a:cubicBezTo>
                <a:cubicBezTo>
                  <a:pt x="2956335" y="4015603"/>
                  <a:pt x="2910837" y="4325452"/>
                  <a:pt x="2819841" y="4545818"/>
                </a:cubicBezTo>
                <a:cubicBezTo>
                  <a:pt x="2728846" y="4766182"/>
                  <a:pt x="2571671" y="4933786"/>
                  <a:pt x="2348316" y="5048630"/>
                </a:cubicBezTo>
                <a:cubicBezTo>
                  <a:pt x="2124963" y="5163474"/>
                  <a:pt x="1838532" y="5220895"/>
                  <a:pt x="1489025" y="5220895"/>
                </a:cubicBezTo>
                <a:cubicBezTo>
                  <a:pt x="1091951" y="5220895"/>
                  <a:pt x="780187" y="5154200"/>
                  <a:pt x="553731" y="5020808"/>
                </a:cubicBezTo>
                <a:cubicBezTo>
                  <a:pt x="327275" y="4887416"/>
                  <a:pt x="178372" y="4724037"/>
                  <a:pt x="107023" y="4530670"/>
                </a:cubicBezTo>
                <a:cubicBezTo>
                  <a:pt x="35674" y="4337303"/>
                  <a:pt x="0" y="4001756"/>
                  <a:pt x="0" y="3524027"/>
                </a:cubicBezTo>
                <a:lnTo>
                  <a:pt x="0" y="3126954"/>
                </a:lnTo>
                <a:lnTo>
                  <a:pt x="1253262" y="3126954"/>
                </a:lnTo>
                <a:lnTo>
                  <a:pt x="1253262" y="3942815"/>
                </a:lnTo>
                <a:cubicBezTo>
                  <a:pt x="1253262" y="4159965"/>
                  <a:pt x="1266188" y="4298010"/>
                  <a:pt x="1292039" y="4356951"/>
                </a:cubicBezTo>
                <a:cubicBezTo>
                  <a:pt x="1317890" y="4415891"/>
                  <a:pt x="1375280" y="4445361"/>
                  <a:pt x="1464208" y="4445361"/>
                </a:cubicBezTo>
                <a:cubicBezTo>
                  <a:pt x="1561408" y="4445361"/>
                  <a:pt x="1625519" y="4408136"/>
                  <a:pt x="1656540" y="4333685"/>
                </a:cubicBezTo>
                <a:cubicBezTo>
                  <a:pt x="1687562" y="4259233"/>
                  <a:pt x="1703072" y="4064833"/>
                  <a:pt x="1703072" y="3750483"/>
                </a:cubicBezTo>
                <a:lnTo>
                  <a:pt x="1703072" y="3403044"/>
                </a:lnTo>
                <a:cubicBezTo>
                  <a:pt x="1703072" y="3210711"/>
                  <a:pt x="1681357" y="3070081"/>
                  <a:pt x="1637927" y="2981153"/>
                </a:cubicBezTo>
                <a:cubicBezTo>
                  <a:pt x="1594497" y="2892225"/>
                  <a:pt x="1530387" y="2833802"/>
                  <a:pt x="1445595" y="2805882"/>
                </a:cubicBezTo>
                <a:cubicBezTo>
                  <a:pt x="1360803" y="2777963"/>
                  <a:pt x="1196390" y="2761935"/>
                  <a:pt x="952355" y="2757799"/>
                </a:cubicBezTo>
                <a:lnTo>
                  <a:pt x="952355" y="2028797"/>
                </a:lnTo>
                <a:cubicBezTo>
                  <a:pt x="1250160" y="2028797"/>
                  <a:pt x="1434220" y="2017423"/>
                  <a:pt x="1504535" y="1994674"/>
                </a:cubicBezTo>
                <a:cubicBezTo>
                  <a:pt x="1574851" y="1971925"/>
                  <a:pt x="1625519" y="1922290"/>
                  <a:pt x="1656540" y="1845771"/>
                </a:cubicBezTo>
                <a:cubicBezTo>
                  <a:pt x="1687562" y="1769252"/>
                  <a:pt x="1703072" y="1649302"/>
                  <a:pt x="1703072" y="1485923"/>
                </a:cubicBezTo>
                <a:lnTo>
                  <a:pt x="1703072" y="1206731"/>
                </a:lnTo>
                <a:cubicBezTo>
                  <a:pt x="1703072" y="1030944"/>
                  <a:pt x="1684977" y="915130"/>
                  <a:pt x="1648785" y="859292"/>
                </a:cubicBezTo>
                <a:cubicBezTo>
                  <a:pt x="1612593" y="803454"/>
                  <a:pt x="1556238" y="775534"/>
                  <a:pt x="1479719" y="775534"/>
                </a:cubicBezTo>
                <a:cubicBezTo>
                  <a:pt x="1392859" y="775534"/>
                  <a:pt x="1333401" y="805005"/>
                  <a:pt x="1301346" y="863945"/>
                </a:cubicBezTo>
                <a:cubicBezTo>
                  <a:pt x="1269290" y="922886"/>
                  <a:pt x="1253262" y="1048522"/>
                  <a:pt x="1253262" y="1240855"/>
                </a:cubicBezTo>
                <a:lnTo>
                  <a:pt x="1253262" y="1653439"/>
                </a:lnTo>
                <a:lnTo>
                  <a:pt x="0" y="1653439"/>
                </a:lnTo>
                <a:lnTo>
                  <a:pt x="0" y="1225344"/>
                </a:lnTo>
                <a:cubicBezTo>
                  <a:pt x="0" y="745547"/>
                  <a:pt x="109608" y="421374"/>
                  <a:pt x="328826" y="252824"/>
                </a:cubicBezTo>
                <a:cubicBezTo>
                  <a:pt x="548044" y="84275"/>
                  <a:pt x="896517" y="0"/>
                  <a:pt x="13742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437933" y="3102112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452447" y="3702857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OSV Modeling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537900" y="4197704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555115" y="2760345"/>
            <a:ext cx="1343660" cy="338455"/>
            <a:chOff x="1477297" y="1791315"/>
            <a:chExt cx="1207842" cy="338555"/>
          </a:xfrm>
        </p:grpSpPr>
        <p:sp>
          <p:nvSpPr>
            <p:cNvPr id="8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7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1559560" y="2760345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0512" y="813047"/>
            <a:ext cx="2815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 Overview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6" name="图片 5" descr="overvie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5075" y="1411605"/>
            <a:ext cx="7182485" cy="4606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0512" y="813047"/>
            <a:ext cx="2815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 Overview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87" name="文本框 86"/>
          <p:cNvSpPr txBox="1"/>
          <p:nvPr>
            <p:custDataLst>
              <p:tags r:id="rId6"/>
            </p:custDataLst>
          </p:nvPr>
        </p:nvSpPr>
        <p:spPr>
          <a:xfrm>
            <a:off x="3288030" y="5772150"/>
            <a:ext cx="561530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Offline Signature Verification TransFormer (OSVTF)</a:t>
            </a:r>
          </a:p>
        </p:txBody>
      </p:sp>
      <p:pic>
        <p:nvPicPr>
          <p:cNvPr id="7" name="图片 6" descr="osvt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" y="1496060"/>
            <a:ext cx="11950065" cy="42760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[14] Deep Residual Learning for Image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512" y="813047"/>
                <a:ext cx="320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3.2 Backbone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ℬ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12" y="813047"/>
                <a:ext cx="3200400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4" t="-54" r="4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8990" y="1550670"/>
            <a:ext cx="3200400" cy="4227830"/>
          </a:xfrm>
          <a:prstGeom prst="rect">
            <a:avLst/>
          </a:prstGeom>
        </p:spPr>
      </p:pic>
      <p:sp>
        <p:nvSpPr>
          <p:cNvPr id="87" name="文本框 86"/>
          <p:cNvSpPr txBox="1"/>
          <p:nvPr>
            <p:custDataLst>
              <p:tags r:id="rId7"/>
            </p:custDataLst>
          </p:nvPr>
        </p:nvSpPr>
        <p:spPr>
          <a:xfrm>
            <a:off x="2457450" y="5848350"/>
            <a:ext cx="303212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ResNet-50</a:t>
            </a: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8428990" y="5848350"/>
            <a:ext cx="303212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Bottleneck Block</a:t>
            </a:r>
          </a:p>
        </p:txBody>
      </p:sp>
      <p:pic>
        <p:nvPicPr>
          <p:cNvPr id="7" name="图片 6" descr="backbon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95" y="1551305"/>
            <a:ext cx="7515225" cy="42271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[23] Feature Pyramid Networks for Object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380" y="812800"/>
                <a:ext cx="48283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3.3 FPN Fusion Module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ℱ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812800"/>
                <a:ext cx="4828365" cy="461665"/>
              </a:xfrm>
              <a:prstGeom prst="rect">
                <a:avLst/>
              </a:prstGeom>
              <a:blipFill rotWithShape="1">
                <a:blip r:embed="rId10"/>
                <a:stretch>
                  <a:fillRect r="10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730365" y="1994902"/>
                <a:ext cx="5265519" cy="35671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en-US" altLang="zh-CN" sz="1600" dirty="0"/>
                  <a:t>     For each scale feature map (except the feature map of Layer 1), a bilinear interpolation </a:t>
                </a:r>
                <a:r>
                  <a:rPr lang="en-US" altLang="zh-CN" sz="1600" dirty="0" err="1"/>
                  <a:t>upsampling</a:t>
                </a:r>
                <a:r>
                  <a:rPr lang="en-US" altLang="zh-CN" sz="1600" dirty="0"/>
                  <a:t> operation will be performed to </a:t>
                </a:r>
                <a:r>
                  <a:rPr lang="en-US" altLang="zh-CN" sz="1600" dirty="0" err="1"/>
                  <a:t>upsample</a:t>
                </a:r>
                <a:r>
                  <a:rPr lang="en-US" altLang="zh-CN" sz="1600" dirty="0"/>
                  <a:t> the feature maps of Layer 2-4 to the size of the feature map of layer 1.</a:t>
                </a:r>
              </a:p>
              <a:p>
                <a:pPr algn="l"/>
                <a:endParaRPr lang="en-US" altLang="zh-CN" sz="16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smtClean="0">
                          <a:latin typeface="Cambria Math" panose="02040503050406030204" pitchFamily="18" charset="0"/>
                        </a:rPr>
                        <m:t>Up</m:t>
                      </m:r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zh-CN" sz="16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zh-CN" sz="16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zh-CN" sz="16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zh-CN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 algn="l"/>
                <a:r>
                  <a:rPr lang="en-US" altLang="zh-CN" sz="16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CN" altLang="zh-CN" sz="16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730365" y="1994902"/>
                <a:ext cx="5265519" cy="3567171"/>
              </a:xfrm>
              <a:prstGeom prst="rect">
                <a:avLst/>
              </a:prstGeom>
              <a:blipFill rotWithShape="1">
                <a:blip r:embed="rId12"/>
                <a:stretch>
                  <a:fillRect t="-10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9" y="1994902"/>
            <a:ext cx="6322773" cy="35671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735699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[4] An Image is Worth 16x16 Words: Transformers for Image Recognition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380" y="812800"/>
                <a:ext cx="5023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3.4 Holistic Encoder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ℋ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812800"/>
                <a:ext cx="5023857" cy="461665"/>
              </a:xfrm>
              <a:prstGeom prst="rect">
                <a:avLst/>
              </a:prstGeom>
              <a:blipFill rotWithShape="1">
                <a:blip r:embed="rId12"/>
                <a:stretch>
                  <a:fillRect r="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099820" y="5831840"/>
            <a:ext cx="303212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Holistic Encoder Structure</a:t>
            </a:r>
          </a:p>
        </p:txBody>
      </p:sp>
      <p:pic>
        <p:nvPicPr>
          <p:cNvPr id="7" name="图片 6" descr="encoder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95" y="1407795"/>
            <a:ext cx="4092575" cy="442404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6755765" y="5831840"/>
            <a:ext cx="303212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Multi-Head Self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735195" y="1425575"/>
                <a:ext cx="7252335" cy="17075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hangingPunct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/4−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/4−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400" dirty="0"/>
              </a:p>
              <a:p>
                <a:pPr hangingPunct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0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Attn</m:t>
                      </m:r>
                      <m:d>
                        <m:dPr>
                          <m:ctrlPr>
                            <a:rPr lang="zh-CN" altLang="zh-CN" sz="1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sub>
                          </m:sSub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q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400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zh-CN" altLang="zh-CN" sz="1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</m:sub>
                                <m:sup>
                                  <m:r>
                                    <a:rPr lang="en-US" altLang="zh-CN" sz="14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zh-CN" altLang="zh-CN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14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zh-CN" sz="1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n-US" altLang="zh-CN" sz="14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hangingPunct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i="0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MHSA</m:t>
                      </m:r>
                      <m:d>
                        <m:dPr>
                          <m:ctrlPr>
                            <a:rPr lang="zh-CN" altLang="zh-CN" sz="14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14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14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altLang="zh-CN" sz="1400" b="1" i="1" kern="10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sup>
                          </m:sSup>
                          <m:r>
                            <a:rPr lang="en-US" altLang="zh-CN" sz="1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400" b="1" i="0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𝐓</m:t>
                          </m:r>
                          <m:r>
                            <a:rPr lang="en-US" altLang="zh-CN" sz="1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400" b="1" i="0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𝐋</m:t>
                          </m:r>
                        </m:e>
                      </m:d>
                      <m:r>
                        <a:rPr lang="en-US" altLang="zh-CN" sz="1400" b="1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400" i="0" kern="100"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Attn</m:t>
                          </m:r>
                          <m:d>
                            <m:dPr>
                              <m:ctrlPr>
                                <a:rPr lang="zh-CN" altLang="zh-CN" sz="1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i="1" kern="100"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,⋯,</m:t>
                          </m:r>
                          <m:r>
                            <m:rPr>
                              <m:sty m:val="p"/>
                            </m:rPr>
                            <a:rPr lang="en-US" altLang="zh-CN" sz="1400" i="0" kern="100"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Attn</m:t>
                          </m:r>
                          <m:d>
                            <m:dPr>
                              <m:ctrlPr>
                                <a:rPr lang="zh-CN" altLang="zh-CN" sz="1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zh-CN" altLang="zh-CN" sz="14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zh-CN" sz="1400" b="1" i="1" kern="100"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ℋ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1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0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 kern="100"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400" i="1" kern="100"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1400" b="1" i="0" kern="100"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𝐋</m:t>
                      </m:r>
                    </m:oMath>
                  </m:oMathPara>
                </a14:m>
                <a:endParaRPr lang="zh-CN" altLang="zh-CN" sz="14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hangingPunct="0">
                  <a:lnSpc>
                    <a:spcPct val="120000"/>
                  </a:lnSpc>
                </a:pPr>
                <a:endParaRPr lang="zh-CN" altLang="zh-CN" sz="14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hangingPunct="0">
                  <a:lnSpc>
                    <a:spcPct val="120000"/>
                  </a:lnSpc>
                </a:pPr>
                <a:endParaRPr lang="en-US" altLang="zh-CN" sz="1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735195" y="1425575"/>
                <a:ext cx="7252335" cy="1707515"/>
              </a:xfrm>
              <a:prstGeom prst="rect">
                <a:avLst/>
              </a:prstGeom>
              <a:blipFill rotWithShape="1">
                <a:blip r:embed="rId15"/>
                <a:stretch>
                  <a:fillRect b="-20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38" y="3294653"/>
            <a:ext cx="6690067" cy="25371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7058025" y="2051685"/>
            <a:ext cx="4730115" cy="3649345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69595" y="6267450"/>
            <a:ext cx="1007237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[41], HTCSigNet: A Hybrid Transformer and Convolution Signature Network for offline signature verification</a:t>
            </a:r>
          </a:p>
          <a:p>
            <a:endParaRPr lang="en-US" altLang="zh-CN" spc="100" dirty="0">
              <a:solidFill>
                <a:schemeClr val="lt1">
                  <a:lumMod val="50000"/>
                </a:schemeClr>
              </a:solidFill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380" y="812800"/>
                <a:ext cx="4872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3.5 Conv-Module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𝒞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812800"/>
                <a:ext cx="4872508" cy="461665"/>
              </a:xfrm>
              <a:prstGeom prst="rect">
                <a:avLst/>
              </a:prstGeom>
              <a:blipFill rotWithShape="1">
                <a:blip r:embed="rId11"/>
                <a:stretch>
                  <a:fillRect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7" name="图片 6" descr="conv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380" y="2051685"/>
            <a:ext cx="6487795" cy="36493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7"/>
              <p:cNvGraphicFramePr>
                <a:graphicFrameLocks noGrp="1"/>
              </p:cNvGraphicFramePr>
              <p:nvPr>
                <p:custDataLst>
                  <p:tags r:id="rId8"/>
                </p:custDataLst>
              </p:nvPr>
            </p:nvGraphicFramePr>
            <p:xfrm>
              <a:off x="7058025" y="2051685"/>
              <a:ext cx="4730115" cy="3641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97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09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094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3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Layer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Kernel Size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Output shape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10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Conv2D+ReLU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3×3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16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3×3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0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Max Pooling 2D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2×2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16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3×3</m:t>
                                </m:r>
                              </m:oMath>
                            </m:oMathPara>
                          </a14:m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𝒞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3×3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𝒞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10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Max Pooling 2D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2×2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h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zh-CN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MS Mincho" charset="0"/>
                                            <a:cs typeface="Cambria Math" panose="02040503050406030204" pitchFamily="18" charset="0"/>
                                          </a:rPr>
                                          <m:t>𝒞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7"/>
              <p:cNvGraphicFramePr>
                <a:graphicFrameLocks noGrp="1"/>
              </p:cNvGraphicFramePr>
              <p:nvPr>
                <p:custDataLst>
                  <p:tags r:id="rId13"/>
                </p:custDataLst>
              </p:nvPr>
            </p:nvGraphicFramePr>
            <p:xfrm>
              <a:off x="7058025" y="2051685"/>
              <a:ext cx="4730115" cy="3641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9720"/>
                    <a:gridCol w="1450975"/>
                    <a:gridCol w="1709420"/>
                  </a:tblGrid>
                  <a:tr h="383540">
                    <a:tc>
                      <a:txBody>
                        <a:bodyPr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Layer</a:t>
                          </a:r>
                          <a:endParaRPr lang="en-US" altLang="zh-CN" sz="1400" b="1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Kernel Size</a:t>
                          </a:r>
                          <a:endParaRPr kumimoji="0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en-US" altLang="zh-CN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Output shape</a:t>
                          </a:r>
                          <a:endParaRPr kumimoji="0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541020">
                    <a:tc>
                      <a:txBody>
                        <a:bodyPr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Conv2D+ReLU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</a:tr>
                  <a:tr h="541655">
                    <a:tc>
                      <a:txBody>
                        <a:bodyPr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sym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</a:tr>
                  <a:tr h="550545">
                    <a:tc>
                      <a:txBody>
                        <a:bodyPr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Max Pooling 2D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</a:tr>
                  <a:tr h="541655">
                    <a:tc>
                      <a:txBody>
                        <a:bodyPr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</a:tr>
                  <a:tr h="542290">
                    <a:tc>
                      <a:txBody>
                        <a:bodyPr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Conv2D+ReLU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sym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</a:tr>
                  <a:tr h="54102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Max Pooling 2D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sym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735699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 </a:t>
            </a:r>
            <a:r>
              <a:rPr lang="en-US" altLang="zh-CN" spc="100" dirty="0" err="1">
                <a:solidFill>
                  <a:schemeClr val="lt1">
                    <a:lumMod val="50000"/>
                  </a:schemeClr>
                </a:solidFill>
                <a:sym typeface="+mn-ea"/>
              </a:rPr>
              <a:t>TransOSV</a:t>
            </a:r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: Offline Signature Verification with Transformers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00380" y="812800"/>
                <a:ext cx="67454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gradFill>
                      <a:gsLst>
                        <a:gs pos="100000">
                          <a:schemeClr val="accent1"/>
                        </a:gs>
                        <a:gs pos="0">
                          <a:schemeClr val="accent1">
                            <a:lumMod val="75000"/>
                            <a:alpha val="88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3.6 Contrast based Part Decoder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gradFill>
                              <a:gsLst>
                                <a:gs pos="100000">
                                  <a:schemeClr val="accent1"/>
                                </a:gs>
                                <a:gs pos="0">
                                  <a:schemeClr val="accent1">
                                    <a:lumMod val="75000"/>
                                    <a:alpha val="88000"/>
                                  </a:schemeClr>
                                </a:gs>
                              </a:gsLst>
                              <a:lin ang="5400000" scaled="1"/>
                            </a:gra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𝒫</m:t>
                        </m:r>
                      </m:e>
                    </m:d>
                  </m:oMath>
                </a14:m>
                <a:endParaRPr lang="en-US" altLang="zh-CN" sz="2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812800"/>
                <a:ext cx="6745452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7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2" y="1491635"/>
            <a:ext cx="11412415" cy="45114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922720e0cf3d7ca7bcb6d2a3350a9096b63f62403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alphaModFix amt="5000"/>
          </a:blip>
          <a:stretch>
            <a:fillRect/>
          </a:stretch>
        </p:blipFill>
        <p:spPr>
          <a:xfrm>
            <a:off x="4740910" y="831850"/>
            <a:ext cx="5530215" cy="5530215"/>
          </a:xfrm>
          <a:prstGeom prst="rect">
            <a:avLst/>
          </a:prstGeom>
        </p:spPr>
      </p:pic>
      <p:pic>
        <p:nvPicPr>
          <p:cNvPr id="14" name="图片 13" descr="webwxgetmsgimg (5)"/>
          <p:cNvPicPr>
            <a:picLocks noChangeAspect="1"/>
          </p:cNvPicPr>
          <p:nvPr/>
        </p:nvPicPr>
        <p:blipFill>
          <a:blip r:embed="rId23"/>
          <a:srcRect l="23681" r="45493"/>
          <a:stretch>
            <a:fillRect/>
          </a:stretch>
        </p:blipFill>
        <p:spPr>
          <a:xfrm>
            <a:off x="-22225" y="11430"/>
            <a:ext cx="281876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036291" y="2167984"/>
            <a:ext cx="29990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3915769" y="1853793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4079363" y="164954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2" name="平行四边形 21"/>
          <p:cNvSpPr/>
          <p:nvPr>
            <p:custDataLst>
              <p:tags r:id="rId5"/>
            </p:custDataLst>
          </p:nvPr>
        </p:nvSpPr>
        <p:spPr>
          <a:xfrm>
            <a:off x="-17145" y="11430"/>
            <a:ext cx="2822575" cy="6858000"/>
          </a:xfrm>
          <a:prstGeom prst="parallelogram">
            <a:avLst>
              <a:gd name="adj" fmla="val 0"/>
            </a:avLst>
          </a:prstGeom>
          <a:solidFill>
            <a:srgbClr val="2C7AC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9450705" y="893445"/>
            <a:ext cx="218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100" name="文本框 99"/>
          <p:cNvSpPr txBox="1"/>
          <p:nvPr>
            <p:custDataLst>
              <p:tags r:id="rId7"/>
            </p:custDataLst>
          </p:nvPr>
        </p:nvSpPr>
        <p:spPr>
          <a:xfrm>
            <a:off x="4036291" y="3914739"/>
            <a:ext cx="30831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</a:p>
        </p:txBody>
      </p:sp>
      <p:cxnSp>
        <p:nvCxnSpPr>
          <p:cNvPr id="101" name="直接连接符 100"/>
          <p:cNvCxnSpPr/>
          <p:nvPr>
            <p:custDataLst>
              <p:tags r:id="rId8"/>
            </p:custDataLst>
          </p:nvPr>
        </p:nvCxnSpPr>
        <p:spPr>
          <a:xfrm>
            <a:off x="3915769" y="360054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>
            <p:custDataLst>
              <p:tags r:id="rId9"/>
            </p:custDataLst>
          </p:nvPr>
        </p:nvSpPr>
        <p:spPr>
          <a:xfrm>
            <a:off x="4079363" y="339629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05" name="文本框 104"/>
          <p:cNvSpPr txBox="1"/>
          <p:nvPr>
            <p:custDataLst>
              <p:tags r:id="rId10"/>
            </p:custDataLst>
          </p:nvPr>
        </p:nvSpPr>
        <p:spPr>
          <a:xfrm>
            <a:off x="4036321" y="5662389"/>
            <a:ext cx="27923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</a:p>
        </p:txBody>
      </p:sp>
      <p:cxnSp>
        <p:nvCxnSpPr>
          <p:cNvPr id="106" name="直接连接符 105"/>
          <p:cNvCxnSpPr/>
          <p:nvPr>
            <p:custDataLst>
              <p:tags r:id="rId11"/>
            </p:custDataLst>
          </p:nvPr>
        </p:nvCxnSpPr>
        <p:spPr>
          <a:xfrm>
            <a:off x="3915799" y="534819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>
            <p:custDataLst>
              <p:tags r:id="rId12"/>
            </p:custDataLst>
          </p:nvPr>
        </p:nvSpPr>
        <p:spPr>
          <a:xfrm>
            <a:off x="4079393" y="5143948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10" name="文本框 109"/>
          <p:cNvSpPr txBox="1"/>
          <p:nvPr>
            <p:custDataLst>
              <p:tags r:id="rId13"/>
            </p:custDataLst>
          </p:nvPr>
        </p:nvSpPr>
        <p:spPr>
          <a:xfrm>
            <a:off x="8619116" y="3071915"/>
            <a:ext cx="27923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</a:p>
        </p:txBody>
      </p:sp>
      <p:cxnSp>
        <p:nvCxnSpPr>
          <p:cNvPr id="111" name="直接连接符 110"/>
          <p:cNvCxnSpPr/>
          <p:nvPr>
            <p:custDataLst>
              <p:tags r:id="rId14"/>
            </p:custDataLst>
          </p:nvPr>
        </p:nvCxnSpPr>
        <p:spPr>
          <a:xfrm>
            <a:off x="8498594" y="2651858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>
            <p:custDataLst>
              <p:tags r:id="rId15"/>
            </p:custDataLst>
          </p:nvPr>
        </p:nvSpPr>
        <p:spPr>
          <a:xfrm>
            <a:off x="8662188" y="2566353"/>
            <a:ext cx="99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14" name="文本框 113"/>
          <p:cNvSpPr txBox="1"/>
          <p:nvPr>
            <p:custDataLst>
              <p:tags r:id="rId16"/>
            </p:custDataLst>
          </p:nvPr>
        </p:nvSpPr>
        <p:spPr>
          <a:xfrm>
            <a:off x="10454005" y="1318895"/>
            <a:ext cx="120523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意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誠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格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| </a:t>
            </a:r>
            <a:r>
              <a:rPr sz="1200" dirty="0">
                <a:solidFill>
                  <a:schemeClr val="lt1">
                    <a:lumMod val="50000"/>
                    <a:alpha val="56000"/>
                  </a:schemeClr>
                </a:solidFill>
              </a:rPr>
              <a:t>物</a:t>
            </a:r>
            <a:r>
              <a:rPr lang="en-US" altLang="zh-CN" sz="1200" dirty="0">
                <a:solidFill>
                  <a:schemeClr val="lt1">
                    <a:lumMod val="50000"/>
                    <a:alpha val="56000"/>
                  </a:schemeClr>
                </a:solidFill>
                <a:sym typeface="+mn-ea"/>
              </a:rPr>
              <a:t> </a:t>
            </a:r>
            <a:endParaRPr sz="1200" dirty="0">
              <a:solidFill>
                <a:schemeClr val="lt1">
                  <a:lumMod val="50000"/>
                  <a:alpha val="56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7"/>
            </p:custDataLst>
          </p:nvPr>
        </p:nvSpPr>
        <p:spPr>
          <a:xfrm>
            <a:off x="8618855" y="4965700"/>
            <a:ext cx="3016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dk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</a:p>
        </p:txBody>
      </p:sp>
      <p:cxnSp>
        <p:nvCxnSpPr>
          <p:cNvPr id="7" name="直接连接符 6"/>
          <p:cNvCxnSpPr/>
          <p:nvPr>
            <p:custDataLst>
              <p:tags r:id="rId18"/>
            </p:custDataLst>
          </p:nvPr>
        </p:nvCxnSpPr>
        <p:spPr>
          <a:xfrm>
            <a:off x="8498564" y="4651603"/>
            <a:ext cx="0" cy="849154"/>
          </a:xfrm>
          <a:prstGeom prst="line">
            <a:avLst/>
          </a:prstGeom>
          <a:ln w="12700" cap="flat" cmpd="sng" algn="ctr">
            <a:solidFill>
              <a:schemeClr val="lt1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19"/>
            </p:custDataLst>
          </p:nvPr>
        </p:nvSpPr>
        <p:spPr>
          <a:xfrm>
            <a:off x="8662158" y="4447353"/>
            <a:ext cx="993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100" dirty="0">
                <a:gradFill>
                  <a:gsLst>
                    <a:gs pos="62000">
                      <a:srgbClr val="BFBFBF">
                        <a:lumMod val="75000"/>
                        <a:alpha val="39000"/>
                      </a:srgbClr>
                    </a:gs>
                    <a:gs pos="88000">
                      <a:srgbClr val="A6A6A6">
                        <a:lumMod val="6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735699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 </a:t>
            </a:r>
            <a:r>
              <a:rPr lang="en-US" altLang="zh-CN" spc="100" dirty="0" err="1">
                <a:solidFill>
                  <a:schemeClr val="lt1">
                    <a:lumMod val="50000"/>
                  </a:schemeClr>
                </a:solidFill>
                <a:sym typeface="+mn-ea"/>
              </a:rPr>
              <a:t>TransOSV</a:t>
            </a:r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: Offline Signature Verification with Transformers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380" y="812800"/>
            <a:ext cx="568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3.7 Cross Multi-Head Attention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1" y="1274465"/>
            <a:ext cx="2786109" cy="4770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703691" y="4148371"/>
                <a:ext cx="7594247" cy="1893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18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𝐶𝑀𝐻𝐴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𝑐𝑙𝑠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CN" sz="18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zh-CN" altLang="zh-CN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𝒞</m:t>
                              </m:r>
                            </m:sup>
                          </m:sSubSup>
                          <m:r>
                            <a:rPr lang="en-US" altLang="zh-CN" sz="1800" b="1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zh-CN" altLang="zh-CN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1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sup>
                          </m:sSubSup>
                        </m:e>
                      </m:d>
                      <m:r>
                        <a:rPr lang="en-US" altLang="zh-CN" sz="1800" b="1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Softmax</m:t>
                          </m:r>
                          <m:d>
                            <m:d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zh-CN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ba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zh-CN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𝑐𝑙𝑠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zh-CN" sz="1800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b="1" i="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𝐓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, 1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r>
                                    <a:rPr lang="en-US" altLang="zh-CN" sz="18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zh-CN" altLang="zh-CN" sz="1800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zh-CN" altLang="zh-CN" sz="18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800" b="1" i="0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1800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, 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𝒫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 b="0" i="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zh-CN" sz="1800" b="1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18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𝒫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i="1" kern="1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𝐶𝑀𝐻𝐴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ba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𝑐𝑙𝑠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sup>
                          </m:sSubSup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sup>
                          </m:sSubSup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Softmax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bar>
                                        <m:barPr>
                                          <m:pos m:val="top"/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ba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𝑐𝑙𝑠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𝐓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1</m:t>
                                      </m:r>
                                    </m:sub>
                                    <m:sup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zh-CN" alt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𝐓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2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691" y="4148371"/>
                <a:ext cx="7594247" cy="1893660"/>
              </a:xfrm>
              <a:prstGeom prst="rect">
                <a:avLst/>
              </a:prstGeom>
              <a:blipFill rotWithShape="1">
                <a:blip r:embed="rId10"/>
                <a:stretch>
                  <a:fillRect l="-5" t="-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/>
          <p:cNvSpPr/>
          <p:nvPr/>
        </p:nvSpPr>
        <p:spPr>
          <a:xfrm>
            <a:off x="7459980" y="2270383"/>
            <a:ext cx="2529066" cy="397983"/>
          </a:xfrm>
          <a:prstGeom prst="roundRect">
            <a:avLst/>
          </a:prstGeom>
          <a:solidFill>
            <a:srgbClr val="FBE5D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Cross Multi-Head Attention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459979" y="2918121"/>
            <a:ext cx="2529067" cy="416189"/>
          </a:xfrm>
          <a:prstGeom prst="roundRect">
            <a:avLst/>
          </a:prstGeom>
          <a:solidFill>
            <a:srgbClr val="FBE5D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Cross Multi-Head Attention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cxnSp>
        <p:nvCxnSpPr>
          <p:cNvPr id="15" name="直接箭头连接符 14"/>
          <p:cNvCxnSpPr>
            <a:endCxn id="14" idx="1"/>
          </p:cNvCxnSpPr>
          <p:nvPr/>
        </p:nvCxnSpPr>
        <p:spPr>
          <a:xfrm>
            <a:off x="6666955" y="2485736"/>
            <a:ext cx="793024" cy="640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3" idx="1"/>
          </p:cNvCxnSpPr>
          <p:nvPr/>
        </p:nvCxnSpPr>
        <p:spPr>
          <a:xfrm flipV="1">
            <a:off x="6672540" y="2469375"/>
            <a:ext cx="787440" cy="682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924958" y="2333867"/>
            <a:ext cx="249344" cy="253759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31886" y="3012657"/>
            <a:ext cx="249344" cy="253759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921844" y="3251928"/>
                <a:ext cx="394003" cy="426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ba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𝑐𝑙𝑠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844" y="3251928"/>
                <a:ext cx="394003" cy="426976"/>
              </a:xfrm>
              <a:prstGeom prst="rect">
                <a:avLst/>
              </a:prstGeom>
              <a:blipFill rotWithShape="1">
                <a:blip r:embed="rId11"/>
                <a:stretch>
                  <a:fillRect l="-87" t="-22" r="-10795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932926" y="1920628"/>
                <a:ext cx="394003" cy="451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ba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𝑐𝑙𝑠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926" y="1920628"/>
                <a:ext cx="394003" cy="451790"/>
              </a:xfrm>
              <a:prstGeom prst="rect">
                <a:avLst/>
              </a:prstGeom>
              <a:blipFill rotWithShape="1">
                <a:blip r:embed="rId12"/>
                <a:stretch>
                  <a:fillRect l="-160" t="-86" r="-1072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圆角 20"/>
          <p:cNvSpPr/>
          <p:nvPr/>
        </p:nvSpPr>
        <p:spPr>
          <a:xfrm>
            <a:off x="4295348" y="2298759"/>
            <a:ext cx="2363794" cy="365260"/>
          </a:xfrm>
          <a:prstGeom prst="roundRect">
            <a:avLst/>
          </a:prstGeom>
          <a:solidFill>
            <a:srgbClr val="E9B1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Multi-Head Self Attention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4300933" y="2964703"/>
            <a:ext cx="2363794" cy="365260"/>
          </a:xfrm>
          <a:prstGeom prst="roundRect">
            <a:avLst/>
          </a:prstGeom>
          <a:solidFill>
            <a:srgbClr val="E9B1A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Multi-Head Self Attention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442861" y="2053428"/>
            <a:ext cx="0" cy="245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5422769" y="3329963"/>
            <a:ext cx="0" cy="2629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689672" y="1841630"/>
                <a:ext cx="394003" cy="31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𝒫</m:t>
                          </m:r>
                        </m:sup>
                      </m:sSubSup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672" y="1841630"/>
                <a:ext cx="394003" cy="311945"/>
              </a:xfrm>
              <a:prstGeom prst="rect">
                <a:avLst/>
              </a:prstGeom>
              <a:blipFill rotWithShape="1">
                <a:blip r:embed="rId13"/>
                <a:stretch>
                  <a:fillRect l="-84" t="-42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连接符: 肘形 27"/>
          <p:cNvCxnSpPr>
            <a:stCxn id="58" idx="3"/>
            <a:endCxn id="13" idx="0"/>
          </p:cNvCxnSpPr>
          <p:nvPr/>
        </p:nvCxnSpPr>
        <p:spPr>
          <a:xfrm>
            <a:off x="6154616" y="1834231"/>
            <a:ext cx="2569897" cy="43615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/>
          <p:cNvCxnSpPr>
            <a:cxnSpLocks/>
            <a:stCxn id="72" idx="3"/>
            <a:endCxn id="14" idx="2"/>
          </p:cNvCxnSpPr>
          <p:nvPr/>
        </p:nvCxnSpPr>
        <p:spPr>
          <a:xfrm flipV="1">
            <a:off x="6119448" y="3334310"/>
            <a:ext cx="2605065" cy="46001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9982713" y="3135654"/>
            <a:ext cx="465990" cy="1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9982713" y="2476622"/>
            <a:ext cx="465990" cy="2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10048898" y="2144870"/>
                <a:ext cx="3940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98" y="2144870"/>
                <a:ext cx="394003" cy="307777"/>
              </a:xfrm>
              <a:prstGeom prst="rect">
                <a:avLst/>
              </a:prstGeom>
              <a:blipFill rotWithShape="1">
                <a:blip r:embed="rId14"/>
                <a:stretch>
                  <a:fillRect l="-6" t="-154" r="83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10024561" y="3087517"/>
                <a:ext cx="394003" cy="327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561" y="3087517"/>
                <a:ext cx="394003" cy="327141"/>
              </a:xfrm>
              <a:prstGeom prst="rect">
                <a:avLst/>
              </a:prstGeom>
              <a:blipFill rotWithShape="1">
                <a:blip r:embed="rId15"/>
                <a:stretch>
                  <a:fillRect l="-114" t="-45" r="30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/>
          <p:cNvSpPr/>
          <p:nvPr/>
        </p:nvSpPr>
        <p:spPr>
          <a:xfrm>
            <a:off x="5193517" y="1696921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15603" y="1696922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8" name="双括号 57"/>
          <p:cNvSpPr/>
          <p:nvPr/>
        </p:nvSpPr>
        <p:spPr>
          <a:xfrm>
            <a:off x="4770133" y="1632374"/>
            <a:ext cx="1384483" cy="403714"/>
          </a:xfrm>
          <a:prstGeom prst="bracketPair">
            <a:avLst>
              <a:gd name="adj" fmla="val 1542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865655" y="1696920"/>
            <a:ext cx="249344" cy="253759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497921" y="1696920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5442861" y="1358037"/>
                <a:ext cx="394003" cy="31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𝒫</m:t>
                          </m:r>
                        </m:sup>
                      </m:sSubSup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61" y="1358037"/>
                <a:ext cx="394003" cy="311945"/>
              </a:xfrm>
              <a:prstGeom prst="rect">
                <a:avLst/>
              </a:prstGeom>
              <a:blipFill rotWithShape="1">
                <a:blip r:embed="rId13"/>
                <a:stretch>
                  <a:fillRect l="-70" t="-130" r="147" b="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4883464" y="1295231"/>
                <a:ext cx="394003" cy="412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ba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𝑐𝑙𝑠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464" y="1295231"/>
                <a:ext cx="394003" cy="412742"/>
              </a:xfrm>
              <a:prstGeom prst="rect">
                <a:avLst/>
              </a:prstGeom>
              <a:blipFill rotWithShape="1">
                <a:blip r:embed="rId16"/>
                <a:stretch>
                  <a:fillRect l="-80" t="-113" r="-10803" b="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/>
          <p:cNvSpPr/>
          <p:nvPr/>
        </p:nvSpPr>
        <p:spPr>
          <a:xfrm>
            <a:off x="5158349" y="3657019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787579" y="3657020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72" name="双括号 71"/>
          <p:cNvSpPr/>
          <p:nvPr/>
        </p:nvSpPr>
        <p:spPr>
          <a:xfrm>
            <a:off x="4734965" y="3592472"/>
            <a:ext cx="1384483" cy="403714"/>
          </a:xfrm>
          <a:prstGeom prst="bracketPair">
            <a:avLst>
              <a:gd name="adj" fmla="val 1542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4830487" y="3657018"/>
            <a:ext cx="249344" cy="253759"/>
          </a:xfrm>
          <a:prstGeom prst="rect">
            <a:avLst/>
          </a:prstGeom>
          <a:solidFill>
            <a:srgbClr val="D0CEC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462753" y="3657018"/>
            <a:ext cx="249344" cy="253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4848296" y="3910777"/>
                <a:ext cx="394003" cy="43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ba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Times New Roman" panose="02020603050405020304" pitchFamily="18" charset="0"/>
                                </a:rPr>
                                <m:t>𝑐𝑙𝑠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96" y="3910777"/>
                <a:ext cx="394003" cy="437556"/>
              </a:xfrm>
              <a:prstGeom prst="rect">
                <a:avLst/>
              </a:prstGeom>
              <a:blipFill rotWithShape="1">
                <a:blip r:embed="rId17"/>
                <a:stretch>
                  <a:fillRect l="-18" t="-102" r="-10864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5407693" y="3910777"/>
                <a:ext cx="394003" cy="33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𝒫</m:t>
                          </m:r>
                        </m:sup>
                      </m:sSubSup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693" y="3910777"/>
                <a:ext cx="394003" cy="335605"/>
              </a:xfrm>
              <a:prstGeom prst="rect">
                <a:avLst/>
              </a:prstGeom>
              <a:blipFill rotWithShape="1">
                <a:blip r:embed="rId18"/>
                <a:stretch>
                  <a:fillRect l="-8" t="-133" r="85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8737861" y="3379184"/>
                <a:ext cx="394003" cy="33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Times New Roman" panose="02020603050405020304" pitchFamily="18" charset="0"/>
                            </a:rPr>
                            <m:t>𝒫</m:t>
                          </m:r>
                        </m:sup>
                      </m:sSubSup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861" y="3379184"/>
                <a:ext cx="394003" cy="335605"/>
              </a:xfrm>
              <a:prstGeom prst="rect">
                <a:avLst/>
              </a:prstGeom>
              <a:blipFill rotWithShape="1">
                <a:blip r:embed="rId18"/>
                <a:stretch>
                  <a:fillRect l="-66" t="-104" r="14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[8]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3.8 Feed Forward Network (FFN)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102094" y="4425726"/>
            <a:ext cx="1941251" cy="346019"/>
          </a:xfrm>
          <a:prstGeom prst="roundRect">
            <a:avLst/>
          </a:prstGeom>
          <a:solidFill>
            <a:srgbClr val="E8EE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Linear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1102095" y="3737786"/>
            <a:ext cx="1941251" cy="34328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GeLU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102094" y="3059169"/>
            <a:ext cx="1941251" cy="3417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Dropout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1102095" y="2433432"/>
            <a:ext cx="1941251" cy="341700"/>
          </a:xfrm>
          <a:prstGeom prst="roundRect">
            <a:avLst/>
          </a:prstGeom>
          <a:solidFill>
            <a:srgbClr val="E8EE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Linear</a:t>
            </a:r>
          </a:p>
        </p:txBody>
      </p:sp>
      <p:sp>
        <p:nvSpPr>
          <p:cNvPr id="13" name="矩形 12"/>
          <p:cNvSpPr/>
          <p:nvPr/>
        </p:nvSpPr>
        <p:spPr>
          <a:xfrm>
            <a:off x="809686" y="2117837"/>
            <a:ext cx="2528787" cy="2976528"/>
          </a:xfrm>
          <a:prstGeom prst="rect">
            <a:avLst/>
          </a:prstGeom>
          <a:noFill/>
          <a:ln w="19050">
            <a:solidFill>
              <a:srgbClr val="7C7C7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endCxn id="7" idx="2"/>
          </p:cNvCxnSpPr>
          <p:nvPr/>
        </p:nvCxnSpPr>
        <p:spPr>
          <a:xfrm flipV="1">
            <a:off x="2072720" y="4771745"/>
            <a:ext cx="0" cy="549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0"/>
            <a:endCxn id="9" idx="2"/>
          </p:cNvCxnSpPr>
          <p:nvPr/>
        </p:nvCxnSpPr>
        <p:spPr>
          <a:xfrm flipV="1">
            <a:off x="2072720" y="4081073"/>
            <a:ext cx="1" cy="3446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0"/>
            <a:endCxn id="10" idx="2"/>
          </p:cNvCxnSpPr>
          <p:nvPr/>
        </p:nvCxnSpPr>
        <p:spPr>
          <a:xfrm flipH="1" flipV="1">
            <a:off x="2072720" y="3400869"/>
            <a:ext cx="1" cy="336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0"/>
            <a:endCxn id="12" idx="2"/>
          </p:cNvCxnSpPr>
          <p:nvPr/>
        </p:nvCxnSpPr>
        <p:spPr>
          <a:xfrm flipV="1">
            <a:off x="2072720" y="2775132"/>
            <a:ext cx="1" cy="284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0"/>
          </p:cNvCxnSpPr>
          <p:nvPr/>
        </p:nvCxnSpPr>
        <p:spPr>
          <a:xfrm flipH="1" flipV="1">
            <a:off x="2072719" y="1787652"/>
            <a:ext cx="2" cy="6457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2" idx="3"/>
            <a:endCxn id="58" idx="1"/>
          </p:cNvCxnSpPr>
          <p:nvPr/>
        </p:nvCxnSpPr>
        <p:spPr>
          <a:xfrm>
            <a:off x="3043346" y="2604282"/>
            <a:ext cx="624874" cy="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3"/>
            <a:endCxn id="59" idx="1"/>
          </p:cNvCxnSpPr>
          <p:nvPr/>
        </p:nvCxnSpPr>
        <p:spPr>
          <a:xfrm flipV="1">
            <a:off x="3043345" y="4598735"/>
            <a:ext cx="62487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3668220" y="2423955"/>
                <a:ext cx="799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20" y="2423955"/>
                <a:ext cx="79949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58" t="-43" r="-574" b="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668220" y="4414069"/>
                <a:ext cx="799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20" y="4414069"/>
                <a:ext cx="79949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58" t="-50" r="-574" b="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4602166" y="2110542"/>
                <a:ext cx="7339322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Introducing nonlinear transformation (nonlinear modeling capability)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Improving feature dimension (projecting to high dimension and then compressing)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Independent modeling by position (local transformation)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Improving model capacity in representation learning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GeLU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166" y="2110542"/>
                <a:ext cx="7339322" cy="3139321"/>
              </a:xfrm>
              <a:prstGeom prst="rect">
                <a:avLst/>
              </a:prstGeom>
              <a:blipFill rotWithShape="1">
                <a:blip r:embed="rId11"/>
                <a:stretch>
                  <a:fillRect l="-4" t="-14" r="4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[15, 29]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3.9 ReLU &amp; </a:t>
            </a:r>
            <a:r>
              <a:rPr lang="en-US" altLang="zh-CN" sz="2400" b="1" dirty="0" err="1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GeLU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Activation Function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4547870" y="4096919"/>
                <a:ext cx="7358249" cy="1671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erf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m:rPr>
                                          <m:lit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+0.044715</m:t>
                                  </m:r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erf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870" y="4096919"/>
                <a:ext cx="7358249" cy="16710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" name="图片 40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3" y="3828675"/>
            <a:ext cx="3604490" cy="2252806"/>
          </a:xfrm>
          <a:prstGeom prst="rect">
            <a:avLst/>
          </a:prstGeom>
        </p:spPr>
      </p:pic>
      <p:pic>
        <p:nvPicPr>
          <p:cNvPr id="414" name="图片 4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3" y="1358897"/>
            <a:ext cx="3604490" cy="2321732"/>
          </a:xfrm>
          <a:prstGeom prst="rect">
            <a:avLst/>
          </a:prstGeom>
        </p:spPr>
      </p:pic>
      <p:sp>
        <p:nvSpPr>
          <p:cNvPr id="416" name="文本框 415"/>
          <p:cNvSpPr txBox="1"/>
          <p:nvPr/>
        </p:nvSpPr>
        <p:spPr>
          <a:xfrm>
            <a:off x="4865283" y="1520642"/>
            <a:ext cx="63354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 is widely used in CNN for image classification and recognition. Most mobile and embedded systems use ReLU because of its faster calculation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GeLU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has a probability of retaining some negative values ​​and has a smoother nonlinear mapping. It is better to use it with Layer Normalization. The disadvantage is that it requires a lot of calculation.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4967288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[1,</a:t>
            </a:r>
            <a:r>
              <a:rPr lang="zh-CN" altLang="en-US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16]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3.10 Batch &amp; Layer Normalization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7746576" y="1273135"/>
            <a:ext cx="2376533" cy="2155865"/>
            <a:chOff x="7380816" y="1910223"/>
            <a:chExt cx="2376533" cy="2155865"/>
          </a:xfrm>
        </p:grpSpPr>
        <p:sp>
          <p:nvSpPr>
            <p:cNvPr id="144" name="立方体 143"/>
            <p:cNvSpPr/>
            <p:nvPr/>
          </p:nvSpPr>
          <p:spPr>
            <a:xfrm>
              <a:off x="8081381" y="298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立方体 144"/>
            <p:cNvSpPr/>
            <p:nvPr/>
          </p:nvSpPr>
          <p:spPr>
            <a:xfrm>
              <a:off x="8347624" y="298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立方体 145"/>
            <p:cNvSpPr/>
            <p:nvPr/>
          </p:nvSpPr>
          <p:spPr>
            <a:xfrm>
              <a:off x="8613867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立方体 146"/>
            <p:cNvSpPr/>
            <p:nvPr/>
          </p:nvSpPr>
          <p:spPr>
            <a:xfrm>
              <a:off x="8880110" y="298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立方体 147"/>
            <p:cNvSpPr/>
            <p:nvPr/>
          </p:nvSpPr>
          <p:spPr>
            <a:xfrm>
              <a:off x="9146353" y="298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立方体 148"/>
            <p:cNvSpPr/>
            <p:nvPr/>
          </p:nvSpPr>
          <p:spPr>
            <a:xfrm>
              <a:off x="8081381" y="272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立方体 149"/>
            <p:cNvSpPr/>
            <p:nvPr/>
          </p:nvSpPr>
          <p:spPr>
            <a:xfrm>
              <a:off x="8347624" y="272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立方体 150"/>
            <p:cNvSpPr/>
            <p:nvPr/>
          </p:nvSpPr>
          <p:spPr>
            <a:xfrm>
              <a:off x="8613867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立方体 151"/>
            <p:cNvSpPr/>
            <p:nvPr/>
          </p:nvSpPr>
          <p:spPr>
            <a:xfrm>
              <a:off x="8880110" y="272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立方体 152"/>
            <p:cNvSpPr/>
            <p:nvPr/>
          </p:nvSpPr>
          <p:spPr>
            <a:xfrm>
              <a:off x="9146353" y="272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立方体 153"/>
            <p:cNvSpPr/>
            <p:nvPr/>
          </p:nvSpPr>
          <p:spPr>
            <a:xfrm>
              <a:off x="8081381" y="245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立方体 154"/>
            <p:cNvSpPr/>
            <p:nvPr/>
          </p:nvSpPr>
          <p:spPr>
            <a:xfrm>
              <a:off x="8347624" y="245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立方体 155"/>
            <p:cNvSpPr/>
            <p:nvPr/>
          </p:nvSpPr>
          <p:spPr>
            <a:xfrm>
              <a:off x="8613867" y="245217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立方体 156"/>
            <p:cNvSpPr/>
            <p:nvPr/>
          </p:nvSpPr>
          <p:spPr>
            <a:xfrm>
              <a:off x="8880110" y="245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立方体 157"/>
            <p:cNvSpPr/>
            <p:nvPr/>
          </p:nvSpPr>
          <p:spPr>
            <a:xfrm>
              <a:off x="9146353" y="245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立方体 158"/>
            <p:cNvSpPr/>
            <p:nvPr/>
          </p:nvSpPr>
          <p:spPr>
            <a:xfrm>
              <a:off x="8081381" y="217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立方体 159"/>
            <p:cNvSpPr/>
            <p:nvPr/>
          </p:nvSpPr>
          <p:spPr>
            <a:xfrm>
              <a:off x="8347624" y="217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立方体 160"/>
            <p:cNvSpPr/>
            <p:nvPr/>
          </p:nvSpPr>
          <p:spPr>
            <a:xfrm>
              <a:off x="8613867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立方体 161"/>
            <p:cNvSpPr/>
            <p:nvPr/>
          </p:nvSpPr>
          <p:spPr>
            <a:xfrm>
              <a:off x="8880110" y="217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立方体 162"/>
            <p:cNvSpPr/>
            <p:nvPr/>
          </p:nvSpPr>
          <p:spPr>
            <a:xfrm>
              <a:off x="9146353" y="217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立方体 163"/>
            <p:cNvSpPr/>
            <p:nvPr/>
          </p:nvSpPr>
          <p:spPr>
            <a:xfrm>
              <a:off x="8081381" y="191022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立方体 164"/>
            <p:cNvSpPr/>
            <p:nvPr/>
          </p:nvSpPr>
          <p:spPr>
            <a:xfrm>
              <a:off x="8347624" y="191022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立方体 165"/>
            <p:cNvSpPr/>
            <p:nvPr/>
          </p:nvSpPr>
          <p:spPr>
            <a:xfrm>
              <a:off x="8613867" y="1911198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立方体 166"/>
            <p:cNvSpPr/>
            <p:nvPr/>
          </p:nvSpPr>
          <p:spPr>
            <a:xfrm>
              <a:off x="8880110" y="191022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立方体 167"/>
            <p:cNvSpPr/>
            <p:nvPr/>
          </p:nvSpPr>
          <p:spPr>
            <a:xfrm>
              <a:off x="9146353" y="1910223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立方体 168"/>
            <p:cNvSpPr/>
            <p:nvPr/>
          </p:nvSpPr>
          <p:spPr>
            <a:xfrm>
              <a:off x="7995138" y="307844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立方体 169"/>
            <p:cNvSpPr/>
            <p:nvPr/>
          </p:nvSpPr>
          <p:spPr>
            <a:xfrm>
              <a:off x="8261381" y="307844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立方体 170"/>
            <p:cNvSpPr/>
            <p:nvPr/>
          </p:nvSpPr>
          <p:spPr>
            <a:xfrm>
              <a:off x="8527624" y="307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立方体 171"/>
            <p:cNvSpPr/>
            <p:nvPr/>
          </p:nvSpPr>
          <p:spPr>
            <a:xfrm>
              <a:off x="8793867" y="307844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立方体 172"/>
            <p:cNvSpPr/>
            <p:nvPr/>
          </p:nvSpPr>
          <p:spPr>
            <a:xfrm>
              <a:off x="9060110" y="307844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立方体 173"/>
            <p:cNvSpPr/>
            <p:nvPr/>
          </p:nvSpPr>
          <p:spPr>
            <a:xfrm>
              <a:off x="7995138" y="280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立方体 174"/>
            <p:cNvSpPr/>
            <p:nvPr/>
          </p:nvSpPr>
          <p:spPr>
            <a:xfrm>
              <a:off x="8261381" y="280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立方体 175"/>
            <p:cNvSpPr/>
            <p:nvPr/>
          </p:nvSpPr>
          <p:spPr>
            <a:xfrm>
              <a:off x="8527624" y="281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立方体 176"/>
            <p:cNvSpPr/>
            <p:nvPr/>
          </p:nvSpPr>
          <p:spPr>
            <a:xfrm>
              <a:off x="8793867" y="280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立方体 177"/>
            <p:cNvSpPr/>
            <p:nvPr/>
          </p:nvSpPr>
          <p:spPr>
            <a:xfrm>
              <a:off x="9060110" y="280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立方体 178"/>
            <p:cNvSpPr/>
            <p:nvPr/>
          </p:nvSpPr>
          <p:spPr>
            <a:xfrm>
              <a:off x="7995138" y="254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立方体 179"/>
            <p:cNvSpPr/>
            <p:nvPr/>
          </p:nvSpPr>
          <p:spPr>
            <a:xfrm>
              <a:off x="8261381" y="254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立方体 180"/>
            <p:cNvSpPr/>
            <p:nvPr/>
          </p:nvSpPr>
          <p:spPr>
            <a:xfrm>
              <a:off x="8527624" y="254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立方体 181"/>
            <p:cNvSpPr/>
            <p:nvPr/>
          </p:nvSpPr>
          <p:spPr>
            <a:xfrm>
              <a:off x="8793867" y="254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立方体 182"/>
            <p:cNvSpPr/>
            <p:nvPr/>
          </p:nvSpPr>
          <p:spPr>
            <a:xfrm>
              <a:off x="9060110" y="254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立方体 183"/>
            <p:cNvSpPr/>
            <p:nvPr/>
          </p:nvSpPr>
          <p:spPr>
            <a:xfrm>
              <a:off x="7995138" y="226838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立方体 184"/>
            <p:cNvSpPr/>
            <p:nvPr/>
          </p:nvSpPr>
          <p:spPr>
            <a:xfrm>
              <a:off x="8261381" y="226838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立方体 185"/>
            <p:cNvSpPr/>
            <p:nvPr/>
          </p:nvSpPr>
          <p:spPr>
            <a:xfrm>
              <a:off x="8527624" y="226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立方体 186"/>
            <p:cNvSpPr/>
            <p:nvPr/>
          </p:nvSpPr>
          <p:spPr>
            <a:xfrm>
              <a:off x="8793867" y="226838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立方体 187"/>
            <p:cNvSpPr/>
            <p:nvPr/>
          </p:nvSpPr>
          <p:spPr>
            <a:xfrm>
              <a:off x="9060110" y="226838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立方体 188"/>
            <p:cNvSpPr/>
            <p:nvPr/>
          </p:nvSpPr>
          <p:spPr>
            <a:xfrm>
              <a:off x="7995138" y="199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立方体 189"/>
            <p:cNvSpPr/>
            <p:nvPr/>
          </p:nvSpPr>
          <p:spPr>
            <a:xfrm>
              <a:off x="8261381" y="199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立方体 190"/>
            <p:cNvSpPr/>
            <p:nvPr/>
          </p:nvSpPr>
          <p:spPr>
            <a:xfrm>
              <a:off x="8527624" y="200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立方体 191"/>
            <p:cNvSpPr/>
            <p:nvPr/>
          </p:nvSpPr>
          <p:spPr>
            <a:xfrm>
              <a:off x="8793867" y="199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立方体 192"/>
            <p:cNvSpPr/>
            <p:nvPr/>
          </p:nvSpPr>
          <p:spPr>
            <a:xfrm>
              <a:off x="9060110" y="199930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立方体 193"/>
            <p:cNvSpPr/>
            <p:nvPr/>
          </p:nvSpPr>
          <p:spPr>
            <a:xfrm>
              <a:off x="7908895" y="316838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立方体 194"/>
            <p:cNvSpPr/>
            <p:nvPr/>
          </p:nvSpPr>
          <p:spPr>
            <a:xfrm>
              <a:off x="8175138" y="316838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立方体 195"/>
            <p:cNvSpPr/>
            <p:nvPr/>
          </p:nvSpPr>
          <p:spPr>
            <a:xfrm>
              <a:off x="8441381" y="316936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立方体 196"/>
            <p:cNvSpPr/>
            <p:nvPr/>
          </p:nvSpPr>
          <p:spPr>
            <a:xfrm>
              <a:off x="8707624" y="316838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立方体 197"/>
            <p:cNvSpPr/>
            <p:nvPr/>
          </p:nvSpPr>
          <p:spPr>
            <a:xfrm>
              <a:off x="8973867" y="316838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立方体 198"/>
            <p:cNvSpPr/>
            <p:nvPr/>
          </p:nvSpPr>
          <p:spPr>
            <a:xfrm>
              <a:off x="7908895" y="289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立方体 199"/>
            <p:cNvSpPr/>
            <p:nvPr/>
          </p:nvSpPr>
          <p:spPr>
            <a:xfrm>
              <a:off x="8175138" y="289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立方体 200"/>
            <p:cNvSpPr/>
            <p:nvPr/>
          </p:nvSpPr>
          <p:spPr>
            <a:xfrm>
              <a:off x="8441381" y="290028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立方体 201"/>
            <p:cNvSpPr/>
            <p:nvPr/>
          </p:nvSpPr>
          <p:spPr>
            <a:xfrm>
              <a:off x="8707624" y="289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立方体 202"/>
            <p:cNvSpPr/>
            <p:nvPr/>
          </p:nvSpPr>
          <p:spPr>
            <a:xfrm>
              <a:off x="8973867" y="289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立方体 203"/>
            <p:cNvSpPr/>
            <p:nvPr/>
          </p:nvSpPr>
          <p:spPr>
            <a:xfrm>
              <a:off x="7908895" y="263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立方体 204"/>
            <p:cNvSpPr/>
            <p:nvPr/>
          </p:nvSpPr>
          <p:spPr>
            <a:xfrm>
              <a:off x="8175138" y="263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立方体 205"/>
            <p:cNvSpPr/>
            <p:nvPr/>
          </p:nvSpPr>
          <p:spPr>
            <a:xfrm>
              <a:off x="8441381" y="263119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立方体 206"/>
            <p:cNvSpPr/>
            <p:nvPr/>
          </p:nvSpPr>
          <p:spPr>
            <a:xfrm>
              <a:off x="8707624" y="263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立方体 207"/>
            <p:cNvSpPr/>
            <p:nvPr/>
          </p:nvSpPr>
          <p:spPr>
            <a:xfrm>
              <a:off x="8973867" y="263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立方体 208"/>
            <p:cNvSpPr/>
            <p:nvPr/>
          </p:nvSpPr>
          <p:spPr>
            <a:xfrm>
              <a:off x="7908895" y="235833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立方体 209"/>
            <p:cNvSpPr/>
            <p:nvPr/>
          </p:nvSpPr>
          <p:spPr>
            <a:xfrm>
              <a:off x="8175138" y="235833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立方体 210"/>
            <p:cNvSpPr/>
            <p:nvPr/>
          </p:nvSpPr>
          <p:spPr>
            <a:xfrm>
              <a:off x="8441381" y="235930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立方体 211"/>
            <p:cNvSpPr/>
            <p:nvPr/>
          </p:nvSpPr>
          <p:spPr>
            <a:xfrm>
              <a:off x="8707624" y="235833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立方体 212"/>
            <p:cNvSpPr/>
            <p:nvPr/>
          </p:nvSpPr>
          <p:spPr>
            <a:xfrm>
              <a:off x="8973867" y="235833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立方体 213"/>
            <p:cNvSpPr/>
            <p:nvPr/>
          </p:nvSpPr>
          <p:spPr>
            <a:xfrm>
              <a:off x="7908895" y="208924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立方体 214"/>
            <p:cNvSpPr/>
            <p:nvPr/>
          </p:nvSpPr>
          <p:spPr>
            <a:xfrm>
              <a:off x="8175138" y="208924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立方体 215"/>
            <p:cNvSpPr/>
            <p:nvPr/>
          </p:nvSpPr>
          <p:spPr>
            <a:xfrm>
              <a:off x="8441381" y="209022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立方体 216"/>
            <p:cNvSpPr/>
            <p:nvPr/>
          </p:nvSpPr>
          <p:spPr>
            <a:xfrm>
              <a:off x="8707624" y="208924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立方体 217"/>
            <p:cNvSpPr/>
            <p:nvPr/>
          </p:nvSpPr>
          <p:spPr>
            <a:xfrm>
              <a:off x="8973867" y="208924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立方体 218"/>
            <p:cNvSpPr/>
            <p:nvPr/>
          </p:nvSpPr>
          <p:spPr>
            <a:xfrm>
              <a:off x="7822652" y="325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立方体 219"/>
            <p:cNvSpPr/>
            <p:nvPr/>
          </p:nvSpPr>
          <p:spPr>
            <a:xfrm>
              <a:off x="8088895" y="325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立方体 220"/>
            <p:cNvSpPr/>
            <p:nvPr/>
          </p:nvSpPr>
          <p:spPr>
            <a:xfrm>
              <a:off x="8355138" y="3260391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立方体 221"/>
            <p:cNvSpPr/>
            <p:nvPr/>
          </p:nvSpPr>
          <p:spPr>
            <a:xfrm>
              <a:off x="8621381" y="325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立方体 222"/>
            <p:cNvSpPr/>
            <p:nvPr/>
          </p:nvSpPr>
          <p:spPr>
            <a:xfrm>
              <a:off x="8887624" y="3259416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立方体 223"/>
            <p:cNvSpPr/>
            <p:nvPr/>
          </p:nvSpPr>
          <p:spPr>
            <a:xfrm>
              <a:off x="7822652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立方体 224"/>
            <p:cNvSpPr/>
            <p:nvPr/>
          </p:nvSpPr>
          <p:spPr>
            <a:xfrm>
              <a:off x="8088895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立方体 225"/>
            <p:cNvSpPr/>
            <p:nvPr/>
          </p:nvSpPr>
          <p:spPr>
            <a:xfrm>
              <a:off x="8355138" y="299131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立方体 226"/>
            <p:cNvSpPr/>
            <p:nvPr/>
          </p:nvSpPr>
          <p:spPr>
            <a:xfrm>
              <a:off x="8621381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立方体 227"/>
            <p:cNvSpPr/>
            <p:nvPr/>
          </p:nvSpPr>
          <p:spPr>
            <a:xfrm>
              <a:off x="8887624" y="299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立方体 228"/>
            <p:cNvSpPr/>
            <p:nvPr/>
          </p:nvSpPr>
          <p:spPr>
            <a:xfrm>
              <a:off x="7822652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立方体 229"/>
            <p:cNvSpPr/>
            <p:nvPr/>
          </p:nvSpPr>
          <p:spPr>
            <a:xfrm>
              <a:off x="8088895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立方体 230"/>
            <p:cNvSpPr/>
            <p:nvPr/>
          </p:nvSpPr>
          <p:spPr>
            <a:xfrm>
              <a:off x="8355138" y="272222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立方体 231"/>
            <p:cNvSpPr/>
            <p:nvPr/>
          </p:nvSpPr>
          <p:spPr>
            <a:xfrm>
              <a:off x="8621381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立方体 232"/>
            <p:cNvSpPr/>
            <p:nvPr/>
          </p:nvSpPr>
          <p:spPr>
            <a:xfrm>
              <a:off x="8887624" y="272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立方体 233"/>
            <p:cNvSpPr/>
            <p:nvPr/>
          </p:nvSpPr>
          <p:spPr>
            <a:xfrm>
              <a:off x="7822652" y="244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立方体 234"/>
            <p:cNvSpPr/>
            <p:nvPr/>
          </p:nvSpPr>
          <p:spPr>
            <a:xfrm>
              <a:off x="8088895" y="244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立方体 235"/>
            <p:cNvSpPr/>
            <p:nvPr/>
          </p:nvSpPr>
          <p:spPr>
            <a:xfrm>
              <a:off x="8355138" y="2450335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立方体 236"/>
            <p:cNvSpPr/>
            <p:nvPr/>
          </p:nvSpPr>
          <p:spPr>
            <a:xfrm>
              <a:off x="8621381" y="244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立方体 237"/>
            <p:cNvSpPr/>
            <p:nvPr/>
          </p:nvSpPr>
          <p:spPr>
            <a:xfrm>
              <a:off x="8887624" y="2449360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立方体 238"/>
            <p:cNvSpPr/>
            <p:nvPr/>
          </p:nvSpPr>
          <p:spPr>
            <a:xfrm>
              <a:off x="7822652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立方体 239"/>
            <p:cNvSpPr/>
            <p:nvPr/>
          </p:nvSpPr>
          <p:spPr>
            <a:xfrm>
              <a:off x="8088895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立方体 240"/>
            <p:cNvSpPr/>
            <p:nvPr/>
          </p:nvSpPr>
          <p:spPr>
            <a:xfrm>
              <a:off x="8355138" y="2181254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立方体 241"/>
            <p:cNvSpPr/>
            <p:nvPr/>
          </p:nvSpPr>
          <p:spPr>
            <a:xfrm>
              <a:off x="8621381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立方体 242"/>
            <p:cNvSpPr/>
            <p:nvPr/>
          </p:nvSpPr>
          <p:spPr>
            <a:xfrm>
              <a:off x="8887624" y="2180279"/>
              <a:ext cx="360000" cy="360000"/>
            </a:xfrm>
            <a:prstGeom prst="cub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立方体 243"/>
            <p:cNvSpPr/>
            <p:nvPr/>
          </p:nvSpPr>
          <p:spPr>
            <a:xfrm>
              <a:off x="7736409" y="3345683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立方体 244"/>
            <p:cNvSpPr/>
            <p:nvPr/>
          </p:nvSpPr>
          <p:spPr>
            <a:xfrm>
              <a:off x="8002652" y="3345683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立方体 245"/>
            <p:cNvSpPr/>
            <p:nvPr/>
          </p:nvSpPr>
          <p:spPr>
            <a:xfrm>
              <a:off x="8268895" y="3346658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立方体 246"/>
            <p:cNvSpPr/>
            <p:nvPr/>
          </p:nvSpPr>
          <p:spPr>
            <a:xfrm>
              <a:off x="8535138" y="3345683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立方体 247"/>
            <p:cNvSpPr/>
            <p:nvPr/>
          </p:nvSpPr>
          <p:spPr>
            <a:xfrm>
              <a:off x="8801381" y="3345683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立方体 248"/>
            <p:cNvSpPr/>
            <p:nvPr/>
          </p:nvSpPr>
          <p:spPr>
            <a:xfrm>
              <a:off x="7736409" y="307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立方体 249"/>
            <p:cNvSpPr/>
            <p:nvPr/>
          </p:nvSpPr>
          <p:spPr>
            <a:xfrm>
              <a:off x="8002652" y="307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立方体 250"/>
            <p:cNvSpPr/>
            <p:nvPr/>
          </p:nvSpPr>
          <p:spPr>
            <a:xfrm>
              <a:off x="8268895" y="307757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立方体 251"/>
            <p:cNvSpPr/>
            <p:nvPr/>
          </p:nvSpPr>
          <p:spPr>
            <a:xfrm>
              <a:off x="8535138" y="307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立方体 252"/>
            <p:cNvSpPr/>
            <p:nvPr/>
          </p:nvSpPr>
          <p:spPr>
            <a:xfrm>
              <a:off x="8801381" y="307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立方体 253"/>
            <p:cNvSpPr/>
            <p:nvPr/>
          </p:nvSpPr>
          <p:spPr>
            <a:xfrm>
              <a:off x="7736409" y="280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立方体 254"/>
            <p:cNvSpPr/>
            <p:nvPr/>
          </p:nvSpPr>
          <p:spPr>
            <a:xfrm>
              <a:off x="8002652" y="280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立方体 255"/>
            <p:cNvSpPr/>
            <p:nvPr/>
          </p:nvSpPr>
          <p:spPr>
            <a:xfrm>
              <a:off x="8268895" y="280849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立方体 256"/>
            <p:cNvSpPr/>
            <p:nvPr/>
          </p:nvSpPr>
          <p:spPr>
            <a:xfrm>
              <a:off x="8535138" y="280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立方体 257"/>
            <p:cNvSpPr/>
            <p:nvPr/>
          </p:nvSpPr>
          <p:spPr>
            <a:xfrm>
              <a:off x="8801381" y="280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立方体 258"/>
            <p:cNvSpPr/>
            <p:nvPr/>
          </p:nvSpPr>
          <p:spPr>
            <a:xfrm>
              <a:off x="7736409" y="253562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立方体 259"/>
            <p:cNvSpPr/>
            <p:nvPr/>
          </p:nvSpPr>
          <p:spPr>
            <a:xfrm>
              <a:off x="8002652" y="253562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立方体 260"/>
            <p:cNvSpPr/>
            <p:nvPr/>
          </p:nvSpPr>
          <p:spPr>
            <a:xfrm>
              <a:off x="8268895" y="2536602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立方体 261"/>
            <p:cNvSpPr/>
            <p:nvPr/>
          </p:nvSpPr>
          <p:spPr>
            <a:xfrm>
              <a:off x="8535138" y="253562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立方体 262"/>
            <p:cNvSpPr/>
            <p:nvPr/>
          </p:nvSpPr>
          <p:spPr>
            <a:xfrm>
              <a:off x="8801381" y="2535627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立方体 263"/>
            <p:cNvSpPr/>
            <p:nvPr/>
          </p:nvSpPr>
          <p:spPr>
            <a:xfrm>
              <a:off x="7736409" y="226654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立方体 264"/>
            <p:cNvSpPr/>
            <p:nvPr/>
          </p:nvSpPr>
          <p:spPr>
            <a:xfrm>
              <a:off x="8002652" y="226654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立方体 265"/>
            <p:cNvSpPr/>
            <p:nvPr/>
          </p:nvSpPr>
          <p:spPr>
            <a:xfrm>
              <a:off x="8268895" y="2267521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立方体 266"/>
            <p:cNvSpPr/>
            <p:nvPr/>
          </p:nvSpPr>
          <p:spPr>
            <a:xfrm>
              <a:off x="8535138" y="226654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立方体 267"/>
            <p:cNvSpPr/>
            <p:nvPr/>
          </p:nvSpPr>
          <p:spPr>
            <a:xfrm>
              <a:off x="8801381" y="2266546"/>
              <a:ext cx="360000" cy="3600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1" name="文本框 400"/>
                <p:cNvSpPr txBox="1"/>
                <p:nvPr/>
              </p:nvSpPr>
              <p:spPr>
                <a:xfrm>
                  <a:off x="7380816" y="2875002"/>
                  <a:ext cx="3758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1" name="文本框 4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816" y="2875002"/>
                  <a:ext cx="375820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" name="文本框 401"/>
                <p:cNvSpPr txBox="1"/>
                <p:nvPr/>
              </p:nvSpPr>
              <p:spPr>
                <a:xfrm>
                  <a:off x="8147795" y="3696756"/>
                  <a:ext cx="599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2" name="文本框 4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795" y="3696756"/>
                  <a:ext cx="599491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3" name="文本框 402"/>
                <p:cNvSpPr txBox="1"/>
                <p:nvPr/>
              </p:nvSpPr>
              <p:spPr>
                <a:xfrm>
                  <a:off x="9157858" y="3345683"/>
                  <a:ext cx="599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3" name="文本框 4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7858" y="3345683"/>
                  <a:ext cx="599491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4" name="文本框 403"/>
          <p:cNvSpPr txBox="1"/>
          <p:nvPr/>
        </p:nvSpPr>
        <p:spPr>
          <a:xfrm>
            <a:off x="1662037" y="5875676"/>
            <a:ext cx="2682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 Normalization (BN)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6" name="文本框 405"/>
          <p:cNvSpPr txBox="1"/>
          <p:nvPr/>
        </p:nvSpPr>
        <p:spPr>
          <a:xfrm>
            <a:off x="7459980" y="5875676"/>
            <a:ext cx="2845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Layer Normalization (LN)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87031" y="1361504"/>
            <a:ext cx="2533047" cy="2118915"/>
            <a:chOff x="1800061" y="1462403"/>
            <a:chExt cx="2533047" cy="2118915"/>
          </a:xfrm>
        </p:grpSpPr>
        <p:grpSp>
          <p:nvGrpSpPr>
            <p:cNvPr id="270" name="组合 269"/>
            <p:cNvGrpSpPr/>
            <p:nvPr/>
          </p:nvGrpSpPr>
          <p:grpSpPr>
            <a:xfrm>
              <a:off x="2270529" y="1462403"/>
              <a:ext cx="1769944" cy="1796435"/>
              <a:chOff x="1857095" y="2782965"/>
              <a:chExt cx="1769944" cy="1796435"/>
            </a:xfrm>
          </p:grpSpPr>
          <p:sp>
            <p:nvSpPr>
              <p:cNvPr id="273" name="立方体 272"/>
              <p:cNvSpPr/>
              <p:nvPr/>
            </p:nvSpPr>
            <p:spPr>
              <a:xfrm>
                <a:off x="2202067" y="386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4" name="立方体 273"/>
              <p:cNvSpPr/>
              <p:nvPr/>
            </p:nvSpPr>
            <p:spPr>
              <a:xfrm>
                <a:off x="2468310" y="386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5" name="立方体 274"/>
              <p:cNvSpPr/>
              <p:nvPr/>
            </p:nvSpPr>
            <p:spPr>
              <a:xfrm>
                <a:off x="2734553" y="386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6" name="立方体 275"/>
              <p:cNvSpPr/>
              <p:nvPr/>
            </p:nvSpPr>
            <p:spPr>
              <a:xfrm>
                <a:off x="3000796" y="386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7" name="立方体 276"/>
              <p:cNvSpPr/>
              <p:nvPr/>
            </p:nvSpPr>
            <p:spPr>
              <a:xfrm>
                <a:off x="3267039" y="3862102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8" name="立方体 277"/>
              <p:cNvSpPr/>
              <p:nvPr/>
            </p:nvSpPr>
            <p:spPr>
              <a:xfrm>
                <a:off x="2202067" y="359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立方体 278"/>
              <p:cNvSpPr/>
              <p:nvPr/>
            </p:nvSpPr>
            <p:spPr>
              <a:xfrm>
                <a:off x="2468310" y="359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立方体 279"/>
              <p:cNvSpPr/>
              <p:nvPr/>
            </p:nvSpPr>
            <p:spPr>
              <a:xfrm>
                <a:off x="2734553" y="359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立方体 280"/>
              <p:cNvSpPr/>
              <p:nvPr/>
            </p:nvSpPr>
            <p:spPr>
              <a:xfrm>
                <a:off x="3000796" y="359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2" name="立方体 281"/>
              <p:cNvSpPr/>
              <p:nvPr/>
            </p:nvSpPr>
            <p:spPr>
              <a:xfrm>
                <a:off x="3267039" y="3593021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立方体 282"/>
              <p:cNvSpPr/>
              <p:nvPr/>
            </p:nvSpPr>
            <p:spPr>
              <a:xfrm>
                <a:off x="2202067" y="332394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立方体 283"/>
              <p:cNvSpPr/>
              <p:nvPr/>
            </p:nvSpPr>
            <p:spPr>
              <a:xfrm>
                <a:off x="2468310" y="332394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立方体 284"/>
              <p:cNvSpPr/>
              <p:nvPr/>
            </p:nvSpPr>
            <p:spPr>
              <a:xfrm>
                <a:off x="2734553" y="332491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6" name="立方体 285"/>
              <p:cNvSpPr/>
              <p:nvPr/>
            </p:nvSpPr>
            <p:spPr>
              <a:xfrm>
                <a:off x="3000796" y="332394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立方体 286"/>
              <p:cNvSpPr/>
              <p:nvPr/>
            </p:nvSpPr>
            <p:spPr>
              <a:xfrm>
                <a:off x="3267039" y="3323940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立方体 287"/>
              <p:cNvSpPr/>
              <p:nvPr/>
            </p:nvSpPr>
            <p:spPr>
              <a:xfrm>
                <a:off x="2202067" y="305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9" name="立方体 288"/>
              <p:cNvSpPr/>
              <p:nvPr/>
            </p:nvSpPr>
            <p:spPr>
              <a:xfrm>
                <a:off x="2468310" y="305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立方体 289"/>
              <p:cNvSpPr/>
              <p:nvPr/>
            </p:nvSpPr>
            <p:spPr>
              <a:xfrm>
                <a:off x="2734553" y="305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1" name="立方体 290"/>
              <p:cNvSpPr/>
              <p:nvPr/>
            </p:nvSpPr>
            <p:spPr>
              <a:xfrm>
                <a:off x="3000796" y="305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2" name="立方体 291"/>
              <p:cNvSpPr/>
              <p:nvPr/>
            </p:nvSpPr>
            <p:spPr>
              <a:xfrm>
                <a:off x="3267039" y="3052046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3" name="立方体 292"/>
              <p:cNvSpPr/>
              <p:nvPr/>
            </p:nvSpPr>
            <p:spPr>
              <a:xfrm>
                <a:off x="2202067" y="278296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4" name="立方体 293"/>
              <p:cNvSpPr/>
              <p:nvPr/>
            </p:nvSpPr>
            <p:spPr>
              <a:xfrm>
                <a:off x="2468310" y="278296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5" name="立方体 294"/>
              <p:cNvSpPr/>
              <p:nvPr/>
            </p:nvSpPr>
            <p:spPr>
              <a:xfrm>
                <a:off x="2734553" y="278394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6" name="立方体 295"/>
              <p:cNvSpPr/>
              <p:nvPr/>
            </p:nvSpPr>
            <p:spPr>
              <a:xfrm>
                <a:off x="3000796" y="278296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立方体 296"/>
              <p:cNvSpPr/>
              <p:nvPr/>
            </p:nvSpPr>
            <p:spPr>
              <a:xfrm>
                <a:off x="3267039" y="2782965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立方体 297"/>
              <p:cNvSpPr/>
              <p:nvPr/>
            </p:nvSpPr>
            <p:spPr>
              <a:xfrm>
                <a:off x="2115824" y="395118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9" name="立方体 298"/>
              <p:cNvSpPr/>
              <p:nvPr/>
            </p:nvSpPr>
            <p:spPr>
              <a:xfrm>
                <a:off x="2382067" y="395118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0" name="立方体 299"/>
              <p:cNvSpPr/>
              <p:nvPr/>
            </p:nvSpPr>
            <p:spPr>
              <a:xfrm>
                <a:off x="2648310" y="395215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立方体 300"/>
              <p:cNvSpPr/>
              <p:nvPr/>
            </p:nvSpPr>
            <p:spPr>
              <a:xfrm>
                <a:off x="2914553" y="395118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立方体 301"/>
              <p:cNvSpPr/>
              <p:nvPr/>
            </p:nvSpPr>
            <p:spPr>
              <a:xfrm>
                <a:off x="3180796" y="3951183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立方体 302"/>
              <p:cNvSpPr/>
              <p:nvPr/>
            </p:nvSpPr>
            <p:spPr>
              <a:xfrm>
                <a:off x="2115824" y="368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立方体 303"/>
              <p:cNvSpPr/>
              <p:nvPr/>
            </p:nvSpPr>
            <p:spPr>
              <a:xfrm>
                <a:off x="2382067" y="368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立方体 304"/>
              <p:cNvSpPr/>
              <p:nvPr/>
            </p:nvSpPr>
            <p:spPr>
              <a:xfrm>
                <a:off x="2648310" y="368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立方体 305"/>
              <p:cNvSpPr/>
              <p:nvPr/>
            </p:nvSpPr>
            <p:spPr>
              <a:xfrm>
                <a:off x="2914553" y="368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立方体 306"/>
              <p:cNvSpPr/>
              <p:nvPr/>
            </p:nvSpPr>
            <p:spPr>
              <a:xfrm>
                <a:off x="3180796" y="3682102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立方体 307"/>
              <p:cNvSpPr/>
              <p:nvPr/>
            </p:nvSpPr>
            <p:spPr>
              <a:xfrm>
                <a:off x="2115824" y="341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立方体 308"/>
              <p:cNvSpPr/>
              <p:nvPr/>
            </p:nvSpPr>
            <p:spPr>
              <a:xfrm>
                <a:off x="2382067" y="341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立方体 309"/>
              <p:cNvSpPr/>
              <p:nvPr/>
            </p:nvSpPr>
            <p:spPr>
              <a:xfrm>
                <a:off x="2648310" y="341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1" name="立方体 310"/>
              <p:cNvSpPr/>
              <p:nvPr/>
            </p:nvSpPr>
            <p:spPr>
              <a:xfrm>
                <a:off x="2914553" y="341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立方体 311"/>
              <p:cNvSpPr/>
              <p:nvPr/>
            </p:nvSpPr>
            <p:spPr>
              <a:xfrm>
                <a:off x="3180796" y="3413021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立方体 312"/>
              <p:cNvSpPr/>
              <p:nvPr/>
            </p:nvSpPr>
            <p:spPr>
              <a:xfrm>
                <a:off x="2115824" y="314112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立方体 313"/>
              <p:cNvSpPr/>
              <p:nvPr/>
            </p:nvSpPr>
            <p:spPr>
              <a:xfrm>
                <a:off x="2382067" y="314112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立方体 314"/>
              <p:cNvSpPr/>
              <p:nvPr/>
            </p:nvSpPr>
            <p:spPr>
              <a:xfrm>
                <a:off x="2648310" y="314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立方体 315"/>
              <p:cNvSpPr/>
              <p:nvPr/>
            </p:nvSpPr>
            <p:spPr>
              <a:xfrm>
                <a:off x="2914553" y="314112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立方体 316"/>
              <p:cNvSpPr/>
              <p:nvPr/>
            </p:nvSpPr>
            <p:spPr>
              <a:xfrm>
                <a:off x="3180796" y="3141127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立方体 317"/>
              <p:cNvSpPr/>
              <p:nvPr/>
            </p:nvSpPr>
            <p:spPr>
              <a:xfrm>
                <a:off x="2115824" y="287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9" name="立方体 318"/>
              <p:cNvSpPr/>
              <p:nvPr/>
            </p:nvSpPr>
            <p:spPr>
              <a:xfrm>
                <a:off x="2382067" y="287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立方体 319"/>
              <p:cNvSpPr/>
              <p:nvPr/>
            </p:nvSpPr>
            <p:spPr>
              <a:xfrm>
                <a:off x="2648310" y="287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立方体 320"/>
              <p:cNvSpPr/>
              <p:nvPr/>
            </p:nvSpPr>
            <p:spPr>
              <a:xfrm>
                <a:off x="2914553" y="287204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立方体 321"/>
              <p:cNvSpPr/>
              <p:nvPr/>
            </p:nvSpPr>
            <p:spPr>
              <a:xfrm>
                <a:off x="3180796" y="2872046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3" name="立方体 322"/>
              <p:cNvSpPr/>
              <p:nvPr/>
            </p:nvSpPr>
            <p:spPr>
              <a:xfrm>
                <a:off x="2029581" y="404112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立方体 323"/>
              <p:cNvSpPr/>
              <p:nvPr/>
            </p:nvSpPr>
            <p:spPr>
              <a:xfrm>
                <a:off x="2295824" y="404112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立方体 324"/>
              <p:cNvSpPr/>
              <p:nvPr/>
            </p:nvSpPr>
            <p:spPr>
              <a:xfrm>
                <a:off x="2562067" y="404210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立方体 325"/>
              <p:cNvSpPr/>
              <p:nvPr/>
            </p:nvSpPr>
            <p:spPr>
              <a:xfrm>
                <a:off x="2828310" y="404112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立方体 326"/>
              <p:cNvSpPr/>
              <p:nvPr/>
            </p:nvSpPr>
            <p:spPr>
              <a:xfrm>
                <a:off x="3094553" y="4041128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立方体 327"/>
              <p:cNvSpPr/>
              <p:nvPr/>
            </p:nvSpPr>
            <p:spPr>
              <a:xfrm>
                <a:off x="2029581" y="377204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立方体 328"/>
              <p:cNvSpPr/>
              <p:nvPr/>
            </p:nvSpPr>
            <p:spPr>
              <a:xfrm>
                <a:off x="2295824" y="377204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立方体 329"/>
              <p:cNvSpPr/>
              <p:nvPr/>
            </p:nvSpPr>
            <p:spPr>
              <a:xfrm>
                <a:off x="2562067" y="377302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1" name="立方体 330"/>
              <p:cNvSpPr/>
              <p:nvPr/>
            </p:nvSpPr>
            <p:spPr>
              <a:xfrm>
                <a:off x="2828310" y="377204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2" name="立方体 331"/>
              <p:cNvSpPr/>
              <p:nvPr/>
            </p:nvSpPr>
            <p:spPr>
              <a:xfrm>
                <a:off x="3094553" y="3772047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立方体 332"/>
              <p:cNvSpPr/>
              <p:nvPr/>
            </p:nvSpPr>
            <p:spPr>
              <a:xfrm>
                <a:off x="2029581" y="350296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立方体 333"/>
              <p:cNvSpPr/>
              <p:nvPr/>
            </p:nvSpPr>
            <p:spPr>
              <a:xfrm>
                <a:off x="2295824" y="350296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5" name="立方体 334"/>
              <p:cNvSpPr/>
              <p:nvPr/>
            </p:nvSpPr>
            <p:spPr>
              <a:xfrm>
                <a:off x="2562067" y="350394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立方体 335"/>
              <p:cNvSpPr/>
              <p:nvPr/>
            </p:nvSpPr>
            <p:spPr>
              <a:xfrm>
                <a:off x="2828310" y="350296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立方体 336"/>
              <p:cNvSpPr/>
              <p:nvPr/>
            </p:nvSpPr>
            <p:spPr>
              <a:xfrm>
                <a:off x="3094553" y="3502966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" name="立方体 337"/>
              <p:cNvSpPr/>
              <p:nvPr/>
            </p:nvSpPr>
            <p:spPr>
              <a:xfrm>
                <a:off x="2029581" y="323107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9" name="立方体 338"/>
              <p:cNvSpPr/>
              <p:nvPr/>
            </p:nvSpPr>
            <p:spPr>
              <a:xfrm>
                <a:off x="2295824" y="323107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0" name="立方体 339"/>
              <p:cNvSpPr/>
              <p:nvPr/>
            </p:nvSpPr>
            <p:spPr>
              <a:xfrm>
                <a:off x="2562067" y="323204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立方体 340"/>
              <p:cNvSpPr/>
              <p:nvPr/>
            </p:nvSpPr>
            <p:spPr>
              <a:xfrm>
                <a:off x="2828310" y="323107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2" name="立方体 341"/>
              <p:cNvSpPr/>
              <p:nvPr/>
            </p:nvSpPr>
            <p:spPr>
              <a:xfrm>
                <a:off x="3094553" y="3231072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立方体 342"/>
              <p:cNvSpPr/>
              <p:nvPr/>
            </p:nvSpPr>
            <p:spPr>
              <a:xfrm>
                <a:off x="2029581" y="296199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立方体 343"/>
              <p:cNvSpPr/>
              <p:nvPr/>
            </p:nvSpPr>
            <p:spPr>
              <a:xfrm>
                <a:off x="2295824" y="296199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立方体 344"/>
              <p:cNvSpPr/>
              <p:nvPr/>
            </p:nvSpPr>
            <p:spPr>
              <a:xfrm>
                <a:off x="2562067" y="296296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6" name="立方体 345"/>
              <p:cNvSpPr/>
              <p:nvPr/>
            </p:nvSpPr>
            <p:spPr>
              <a:xfrm>
                <a:off x="2828310" y="296199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立方体 346"/>
              <p:cNvSpPr/>
              <p:nvPr/>
            </p:nvSpPr>
            <p:spPr>
              <a:xfrm>
                <a:off x="3094553" y="2961991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立方体 347"/>
              <p:cNvSpPr/>
              <p:nvPr/>
            </p:nvSpPr>
            <p:spPr>
              <a:xfrm>
                <a:off x="1943338" y="413215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立方体 348"/>
              <p:cNvSpPr/>
              <p:nvPr/>
            </p:nvSpPr>
            <p:spPr>
              <a:xfrm>
                <a:off x="2209581" y="413215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0" name="立方体 349"/>
              <p:cNvSpPr/>
              <p:nvPr/>
            </p:nvSpPr>
            <p:spPr>
              <a:xfrm>
                <a:off x="2475824" y="413313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立方体 350"/>
              <p:cNvSpPr/>
              <p:nvPr/>
            </p:nvSpPr>
            <p:spPr>
              <a:xfrm>
                <a:off x="2742067" y="413215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立方体 351"/>
              <p:cNvSpPr/>
              <p:nvPr/>
            </p:nvSpPr>
            <p:spPr>
              <a:xfrm>
                <a:off x="3008310" y="4132158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3" name="立方体 352"/>
              <p:cNvSpPr/>
              <p:nvPr/>
            </p:nvSpPr>
            <p:spPr>
              <a:xfrm>
                <a:off x="1943338" y="386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4" name="立方体 353"/>
              <p:cNvSpPr/>
              <p:nvPr/>
            </p:nvSpPr>
            <p:spPr>
              <a:xfrm>
                <a:off x="2209581" y="386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5" name="立方体 354"/>
              <p:cNvSpPr/>
              <p:nvPr/>
            </p:nvSpPr>
            <p:spPr>
              <a:xfrm>
                <a:off x="2475824" y="386405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6" name="立方体 355"/>
              <p:cNvSpPr/>
              <p:nvPr/>
            </p:nvSpPr>
            <p:spPr>
              <a:xfrm>
                <a:off x="2742067" y="386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7" name="立方体 356"/>
              <p:cNvSpPr/>
              <p:nvPr/>
            </p:nvSpPr>
            <p:spPr>
              <a:xfrm>
                <a:off x="3008310" y="3863077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8" name="立方体 357"/>
              <p:cNvSpPr/>
              <p:nvPr/>
            </p:nvSpPr>
            <p:spPr>
              <a:xfrm>
                <a:off x="1943338" y="359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立方体 358"/>
              <p:cNvSpPr/>
              <p:nvPr/>
            </p:nvSpPr>
            <p:spPr>
              <a:xfrm>
                <a:off x="2209581" y="359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立方体 359"/>
              <p:cNvSpPr/>
              <p:nvPr/>
            </p:nvSpPr>
            <p:spPr>
              <a:xfrm>
                <a:off x="2475824" y="359497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立方体 360"/>
              <p:cNvSpPr/>
              <p:nvPr/>
            </p:nvSpPr>
            <p:spPr>
              <a:xfrm>
                <a:off x="2742067" y="359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立方体 361"/>
              <p:cNvSpPr/>
              <p:nvPr/>
            </p:nvSpPr>
            <p:spPr>
              <a:xfrm>
                <a:off x="3008310" y="3593996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立方体 362"/>
              <p:cNvSpPr/>
              <p:nvPr/>
            </p:nvSpPr>
            <p:spPr>
              <a:xfrm>
                <a:off x="1943338" y="332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立方体 363"/>
              <p:cNvSpPr/>
              <p:nvPr/>
            </p:nvSpPr>
            <p:spPr>
              <a:xfrm>
                <a:off x="2209581" y="332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立方体 364"/>
              <p:cNvSpPr/>
              <p:nvPr/>
            </p:nvSpPr>
            <p:spPr>
              <a:xfrm>
                <a:off x="2475824" y="3323077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6" name="立方体 365"/>
              <p:cNvSpPr/>
              <p:nvPr/>
            </p:nvSpPr>
            <p:spPr>
              <a:xfrm>
                <a:off x="2742067" y="3322102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7" name="立方体 366"/>
              <p:cNvSpPr/>
              <p:nvPr/>
            </p:nvSpPr>
            <p:spPr>
              <a:xfrm>
                <a:off x="3008310" y="3322102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立方体 367"/>
              <p:cNvSpPr/>
              <p:nvPr/>
            </p:nvSpPr>
            <p:spPr>
              <a:xfrm>
                <a:off x="1943338" y="305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立方体 368"/>
              <p:cNvSpPr/>
              <p:nvPr/>
            </p:nvSpPr>
            <p:spPr>
              <a:xfrm>
                <a:off x="2209581" y="305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立方体 369"/>
              <p:cNvSpPr/>
              <p:nvPr/>
            </p:nvSpPr>
            <p:spPr>
              <a:xfrm>
                <a:off x="2475824" y="3053996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立方体 370"/>
              <p:cNvSpPr/>
              <p:nvPr/>
            </p:nvSpPr>
            <p:spPr>
              <a:xfrm>
                <a:off x="2742067" y="3053021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立方体 371"/>
              <p:cNvSpPr/>
              <p:nvPr/>
            </p:nvSpPr>
            <p:spPr>
              <a:xfrm>
                <a:off x="3008310" y="3053021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立方体 372"/>
              <p:cNvSpPr/>
              <p:nvPr/>
            </p:nvSpPr>
            <p:spPr>
              <a:xfrm>
                <a:off x="1857095" y="421842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立方体 373"/>
              <p:cNvSpPr/>
              <p:nvPr/>
            </p:nvSpPr>
            <p:spPr>
              <a:xfrm>
                <a:off x="2123338" y="421842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立方体 374"/>
              <p:cNvSpPr/>
              <p:nvPr/>
            </p:nvSpPr>
            <p:spPr>
              <a:xfrm>
                <a:off x="2389581" y="4219400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立方体 375"/>
              <p:cNvSpPr/>
              <p:nvPr/>
            </p:nvSpPr>
            <p:spPr>
              <a:xfrm>
                <a:off x="2655824" y="4218425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立方体 376"/>
              <p:cNvSpPr/>
              <p:nvPr/>
            </p:nvSpPr>
            <p:spPr>
              <a:xfrm>
                <a:off x="2922067" y="4218425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8" name="立方体 377"/>
              <p:cNvSpPr/>
              <p:nvPr/>
            </p:nvSpPr>
            <p:spPr>
              <a:xfrm>
                <a:off x="1857095" y="3949344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立方体 378"/>
              <p:cNvSpPr/>
              <p:nvPr/>
            </p:nvSpPr>
            <p:spPr>
              <a:xfrm>
                <a:off x="2123338" y="3949344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0" name="立方体 379"/>
              <p:cNvSpPr/>
              <p:nvPr/>
            </p:nvSpPr>
            <p:spPr>
              <a:xfrm>
                <a:off x="2389581" y="3950319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1" name="立方体 380"/>
              <p:cNvSpPr/>
              <p:nvPr/>
            </p:nvSpPr>
            <p:spPr>
              <a:xfrm>
                <a:off x="2655824" y="3949344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立方体 381"/>
              <p:cNvSpPr/>
              <p:nvPr/>
            </p:nvSpPr>
            <p:spPr>
              <a:xfrm>
                <a:off x="2922067" y="3949344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立方体 382"/>
              <p:cNvSpPr/>
              <p:nvPr/>
            </p:nvSpPr>
            <p:spPr>
              <a:xfrm>
                <a:off x="1857095" y="368026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立方体 383"/>
              <p:cNvSpPr/>
              <p:nvPr/>
            </p:nvSpPr>
            <p:spPr>
              <a:xfrm>
                <a:off x="2123338" y="368026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立方体 384"/>
              <p:cNvSpPr/>
              <p:nvPr/>
            </p:nvSpPr>
            <p:spPr>
              <a:xfrm>
                <a:off x="2389581" y="368123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立方体 385"/>
              <p:cNvSpPr/>
              <p:nvPr/>
            </p:nvSpPr>
            <p:spPr>
              <a:xfrm>
                <a:off x="2655824" y="368026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立方体 386"/>
              <p:cNvSpPr/>
              <p:nvPr/>
            </p:nvSpPr>
            <p:spPr>
              <a:xfrm>
                <a:off x="2922067" y="3680263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立方体 387"/>
              <p:cNvSpPr/>
              <p:nvPr/>
            </p:nvSpPr>
            <p:spPr>
              <a:xfrm>
                <a:off x="1857095" y="3408369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立方体 388"/>
              <p:cNvSpPr/>
              <p:nvPr/>
            </p:nvSpPr>
            <p:spPr>
              <a:xfrm>
                <a:off x="2123338" y="3408369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立方体 389"/>
              <p:cNvSpPr/>
              <p:nvPr/>
            </p:nvSpPr>
            <p:spPr>
              <a:xfrm>
                <a:off x="2389581" y="3409344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立方体 390"/>
              <p:cNvSpPr/>
              <p:nvPr/>
            </p:nvSpPr>
            <p:spPr>
              <a:xfrm>
                <a:off x="2655824" y="3408369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2" name="立方体 391"/>
              <p:cNvSpPr/>
              <p:nvPr/>
            </p:nvSpPr>
            <p:spPr>
              <a:xfrm>
                <a:off x="2922067" y="3408369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3" name="立方体 392"/>
              <p:cNvSpPr/>
              <p:nvPr/>
            </p:nvSpPr>
            <p:spPr>
              <a:xfrm>
                <a:off x="1857095" y="313928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立方体 393"/>
              <p:cNvSpPr/>
              <p:nvPr/>
            </p:nvSpPr>
            <p:spPr>
              <a:xfrm>
                <a:off x="2123338" y="313928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5" name="立方体 394"/>
              <p:cNvSpPr/>
              <p:nvPr/>
            </p:nvSpPr>
            <p:spPr>
              <a:xfrm>
                <a:off x="2389581" y="3140263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6" name="立方体 395"/>
              <p:cNvSpPr/>
              <p:nvPr/>
            </p:nvSpPr>
            <p:spPr>
              <a:xfrm>
                <a:off x="2655824" y="3139288"/>
                <a:ext cx="360000" cy="360000"/>
              </a:xfrm>
              <a:prstGeom prst="cub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立方体 396"/>
              <p:cNvSpPr/>
              <p:nvPr/>
            </p:nvSpPr>
            <p:spPr>
              <a:xfrm>
                <a:off x="2922067" y="3139288"/>
                <a:ext cx="360000" cy="360000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文本框 270"/>
                <p:cNvSpPr txBox="1"/>
                <p:nvPr/>
              </p:nvSpPr>
              <p:spPr>
                <a:xfrm>
                  <a:off x="2756393" y="3211986"/>
                  <a:ext cx="2657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1" name="文本框 2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393" y="3211986"/>
                  <a:ext cx="265729" cy="369332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文本框 271"/>
                <p:cNvSpPr txBox="1"/>
                <p:nvPr/>
              </p:nvSpPr>
              <p:spPr>
                <a:xfrm>
                  <a:off x="3733617" y="2842654"/>
                  <a:ext cx="599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2" name="文本框 2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617" y="2842654"/>
                  <a:ext cx="599491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7" name="文本框 406"/>
                <p:cNvSpPr txBox="1"/>
                <p:nvPr/>
              </p:nvSpPr>
              <p:spPr>
                <a:xfrm>
                  <a:off x="1800061" y="2431919"/>
                  <a:ext cx="59949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7" name="文本框 4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061" y="2431919"/>
                  <a:ext cx="599491" cy="369332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69363" y="3377982"/>
                <a:ext cx="5067837" cy="2256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sup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d>
                        <m:dPr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63" y="3377982"/>
                <a:ext cx="5067837" cy="2256790"/>
              </a:xfrm>
              <a:prstGeom prst="rect">
                <a:avLst/>
              </a:prstGeom>
              <a:blipFill rotWithShape="1">
                <a:blip r:embed="rId14"/>
                <a:stretch>
                  <a:fillRect l="-2" t="-18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274883" y="3347900"/>
                <a:ext cx="5067837" cy="2248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883" y="3347900"/>
                <a:ext cx="5067837" cy="2248535"/>
              </a:xfrm>
              <a:prstGeom prst="rect">
                <a:avLst/>
              </a:prstGeom>
              <a:blipFill rotWithShape="1">
                <a:blip r:embed="rId15"/>
                <a:stretch>
                  <a:fillRect l="-9" t="-8" r="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3.11 Loss Function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9" name="图片 8" descr="trai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845" y="1394460"/>
            <a:ext cx="8322310" cy="46812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569912" y="6267676"/>
            <a:ext cx="6266016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[41] </a:t>
            </a:r>
            <a:r>
              <a:rPr lang="en-US" altLang="zh-CN" spc="100" dirty="0" err="1">
                <a:solidFill>
                  <a:schemeClr val="lt1">
                    <a:lumMod val="50000"/>
                  </a:schemeClr>
                </a:solidFill>
                <a:sym typeface="+mn-ea"/>
              </a:rPr>
              <a:t>TransOSV</a:t>
            </a:r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: Offline Signature Verification with Transformers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0512" y="813047"/>
            <a:ext cx="633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3.11 Loss Function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59980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Methodology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45908" y="4935977"/>
            <a:ext cx="3686453" cy="74796"/>
            <a:chOff x="802638" y="3363729"/>
            <a:chExt cx="3686453" cy="74796"/>
          </a:xfrm>
        </p:grpSpPr>
        <p:sp>
          <p:nvSpPr>
            <p:cNvPr id="8" name="平行四边形 7"/>
            <p:cNvSpPr/>
            <p:nvPr>
              <p:custDataLst>
                <p:tags r:id="rId19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10" name="直接连接符 9"/>
            <p:cNvCxnSpPr/>
            <p:nvPr>
              <p:custDataLst>
                <p:tags r:id="rId20"/>
              </p:custDataLst>
            </p:nvPr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69912" y="2764388"/>
            <a:ext cx="38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Focal Contrast Loss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69913" y="4556374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Sparsity Loss (spa)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45907" y="3130858"/>
            <a:ext cx="3686453" cy="77971"/>
            <a:chOff x="802638" y="3363729"/>
            <a:chExt cx="3686453" cy="77971"/>
          </a:xfrm>
        </p:grpSpPr>
        <p:sp>
          <p:nvSpPr>
            <p:cNvPr id="18" name="平行四边形 17"/>
            <p:cNvSpPr/>
            <p:nvPr>
              <p:custDataLst>
                <p:tags r:id="rId17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19" name="直接连接符 18"/>
            <p:cNvCxnSpPr/>
            <p:nvPr>
              <p:custDataLst>
                <p:tags r:id="rId18"/>
              </p:custDataLst>
            </p:nvPr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75945" y="3269615"/>
                <a:ext cx="8624570" cy="1003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𝑓𝑐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</m:ba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𝒟</m:t>
                              </m:r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𝒟</m:t>
                                  </m:r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800" i="1" kern="100" dirty="0">
                  <a:effectLst/>
                  <a:latin typeface="Cambria Math" panose="020405030504060302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ar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ba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575945" y="3269615"/>
                <a:ext cx="8624570" cy="100330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69912" y="5087473"/>
                <a:ext cx="5679539" cy="98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𝑠𝑝𝑎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func>
                            <m:func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charset="-122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func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8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charset="-122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8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charset="-122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zh-CN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等线" panose="02010600030101010101" charset="-12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569912" y="5087473"/>
                <a:ext cx="5679539" cy="989330"/>
              </a:xfrm>
              <a:prstGeom prst="rect">
                <a:avLst/>
              </a:prstGeom>
              <a:blipFill rotWithShape="1">
                <a:blip r:embed="rId26"/>
                <a:stretch>
                  <a:fillRect l="-6" t="-49" r="7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576218" y="1382306"/>
            <a:ext cx="38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Train Loss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52213" y="1748776"/>
            <a:ext cx="3686453" cy="77971"/>
            <a:chOff x="802638" y="3363729"/>
            <a:chExt cx="3686453" cy="77971"/>
          </a:xfrm>
        </p:grpSpPr>
        <p:sp>
          <p:nvSpPr>
            <p:cNvPr id="24" name="平行四边形 23"/>
            <p:cNvSpPr/>
            <p:nvPr>
              <p:custDataLst>
                <p:tags r:id="rId15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25" name="直接连接符 24"/>
            <p:cNvCxnSpPr/>
            <p:nvPr>
              <p:custDataLst>
                <p:tags r:id="rId16"/>
              </p:custDataLst>
            </p:nvPr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75945" y="1902460"/>
                <a:ext cx="10151110" cy="903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sz="1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ℱ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ℋ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ℋ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𝒞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𝒞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𝑓𝑐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zh-CN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𝒫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𝜉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𝑠𝑝𝑎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1800" dirty="0"/>
              </a:p>
              <a:p>
                <a:pPr algn="just"/>
                <a:endParaRPr lang="zh-CN" altLang="zh-CN" sz="24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75945" y="1902460"/>
                <a:ext cx="10151110" cy="90360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F95FB02-F0B2-8CB5-D633-8CB484043DE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55" y="2956887"/>
            <a:ext cx="2901696" cy="811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46AA6B-0C7E-9A8C-BA69-16E3F5CD3C0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55" y="4721896"/>
            <a:ext cx="2901696" cy="8382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D940D1-EB0F-C889-9CAF-DD6D1648DB03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767160" y="5647837"/>
                <a:ext cx="2202685" cy="37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/>
                <a:r>
                  <a:rPr lang="en-US" altLang="zh-CN" sz="1800" kern="100" dirty="0">
                    <a:cs typeface="Times New Roman" panose="02020603050405020304" pitchFamily="18" charset="0"/>
                  </a:rPr>
                  <a:t>Forged</a:t>
                </a:r>
                <a:r>
                  <a:rPr lang="en-US" altLang="zh-CN" sz="1800" kern="100" dirty="0">
                    <a:effectLst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=1)</m:t>
                    </m:r>
                  </m:oMath>
                </a14:m>
                <a:endParaRPr lang="zh-CN" altLang="zh-CN" sz="1800" kern="100" dirty="0"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3D940D1-EB0F-C889-9CAF-DD6D1648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767160" y="5647837"/>
                <a:ext cx="2202685" cy="375809"/>
              </a:xfrm>
              <a:prstGeom prst="rect">
                <a:avLst/>
              </a:prstGeom>
              <a:blipFill>
                <a:blip r:embed="rId30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181395-C97A-736F-8BA3-B5471C056F05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741223" y="3869482"/>
                <a:ext cx="2196761" cy="37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/>
                <a:r>
                  <a:rPr lang="en-US" altLang="zh-CN" sz="1800" kern="100" dirty="0">
                    <a:effectLst/>
                    <a:cs typeface="Times New Roman" panose="02020603050405020304" pitchFamily="18" charset="0"/>
                  </a:rPr>
                  <a:t>Genuine (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=0)</m:t>
                    </m:r>
                  </m:oMath>
                </a14:m>
                <a:endParaRPr lang="zh-CN" altLang="zh-CN" sz="1800" kern="100" dirty="0"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8181395-C97A-736F-8BA3-B5471C05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741223" y="3869482"/>
                <a:ext cx="2196761" cy="375809"/>
              </a:xfrm>
              <a:prstGeom prst="rect">
                <a:avLst/>
              </a:prstGeom>
              <a:blipFill>
                <a:blip r:embed="rId31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35" y="6350"/>
            <a:ext cx="3797935" cy="6857365"/>
          </a:xfrm>
          <a:custGeom>
            <a:avLst/>
            <a:gdLst/>
            <a:ahLst/>
            <a:cxnLst/>
            <a:rect l="l" t="t" r="r" b="b"/>
            <a:pathLst>
              <a:path w="3099034" h="5022358">
                <a:moveTo>
                  <a:pt x="1489025" y="1144688"/>
                </a:moveTo>
                <a:lnTo>
                  <a:pt x="935294" y="3282060"/>
                </a:lnTo>
                <a:lnTo>
                  <a:pt x="1489025" y="3282060"/>
                </a:lnTo>
                <a:close/>
                <a:moveTo>
                  <a:pt x="1082645" y="0"/>
                </a:moveTo>
                <a:lnTo>
                  <a:pt x="2742288" y="0"/>
                </a:lnTo>
                <a:lnTo>
                  <a:pt x="2742288" y="3282060"/>
                </a:lnTo>
                <a:lnTo>
                  <a:pt x="3099034" y="3282060"/>
                </a:lnTo>
                <a:lnTo>
                  <a:pt x="3099034" y="4138249"/>
                </a:lnTo>
                <a:lnTo>
                  <a:pt x="2742288" y="4138249"/>
                </a:lnTo>
                <a:lnTo>
                  <a:pt x="2742288" y="5022358"/>
                </a:lnTo>
                <a:lnTo>
                  <a:pt x="1489025" y="5022358"/>
                </a:lnTo>
                <a:lnTo>
                  <a:pt x="1489025" y="4138249"/>
                </a:lnTo>
                <a:lnTo>
                  <a:pt x="0" y="4138249"/>
                </a:lnTo>
                <a:lnTo>
                  <a:pt x="0" y="32820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039860" y="2970229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054374" y="3570974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analysis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139827" y="4065821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6157042" y="2628462"/>
            <a:ext cx="1343660" cy="338455"/>
            <a:chOff x="1477297" y="1791315"/>
            <a:chExt cx="1207842" cy="338555"/>
          </a:xfrm>
        </p:grpSpPr>
        <p:sp>
          <p:nvSpPr>
            <p:cNvPr id="15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7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6161487" y="2628462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>
            <p:custDataLst>
              <p:tags r:id="rId1"/>
            </p:custDataLst>
          </p:nvPr>
        </p:nvSpPr>
        <p:spPr>
          <a:xfrm>
            <a:off x="7089775" y="1645285"/>
            <a:ext cx="4857115" cy="4209415"/>
          </a:xfrm>
          <a:prstGeom prst="rect">
            <a:avLst/>
          </a:prstGeom>
          <a:noFill/>
          <a:ln w="6350">
            <a:gradFill flip="none" rotWithShape="1">
              <a:gsLst>
                <a:gs pos="0">
                  <a:srgbClr val="CCE9FF">
                    <a:lumMod val="5000"/>
                    <a:lumOff val="95000"/>
                  </a:srgbClr>
                </a:gs>
                <a:gs pos="100000">
                  <a:srgbClr val="006EC0">
                    <a:lumMod val="75000"/>
                  </a:srgbClr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12" y="838805"/>
            <a:ext cx="407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</a:t>
            </a:r>
            <a:r>
              <a:rPr lang="zh-CN" altLang="en-US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Setup</a:t>
            </a:r>
            <a:endParaRPr lang="zh-CN" altLang="en-US" sz="2400" b="1" dirty="0">
              <a:gradFill>
                <a:gsLst>
                  <a:gs pos="11000">
                    <a:schemeClr val="accent1"/>
                  </a:gs>
                  <a:gs pos="88000">
                    <a:schemeClr val="accent1">
                      <a:lumMod val="75000"/>
                      <a:alpha val="62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7920527" y="1914824"/>
            <a:ext cx="333121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1800" spc="100" dirty="0">
                <a:solidFill>
                  <a:schemeClr val="dk1"/>
                </a:solidFill>
              </a:rPr>
              <a:t>NVIDIA RTX 3080 10GB*2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920527" y="2554332"/>
                <a:ext cx="2681605" cy="450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=768,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=12, 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altLang="zh-CN" sz="1800" spc="1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7920527" y="2554332"/>
                <a:ext cx="2681605" cy="450850"/>
              </a:xfrm>
              <a:prstGeom prst="rect">
                <a:avLst/>
              </a:prstGeom>
              <a:blipFill rotWithShape="1">
                <a:blip r:embed="rId23"/>
                <a:stretch>
                  <a:fillRect l="-6" t="-80" r="-893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>
                <p:custDataLst>
                  <p:tags r:id="rId4"/>
                </p:custDataLst>
              </p:nvPr>
            </p:nvSpPr>
            <p:spPr>
              <a:xfrm>
                <a:off x="7920527" y="3193840"/>
                <a:ext cx="139128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=4, </m:t>
                      </m:r>
                      <m:r>
                        <a:rPr lang="en-US" altLang="zh-CN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7920527" y="3193840"/>
                <a:ext cx="1391285" cy="368300"/>
              </a:xfrm>
              <a:prstGeom prst="rect">
                <a:avLst/>
              </a:prstGeom>
              <a:blipFill rotWithShape="1">
                <a:blip r:embed="rId25"/>
                <a:stretch>
                  <a:fillRect l="-12" t="-115" r="-1722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920527" y="4424830"/>
                <a:ext cx="4025900" cy="450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=0.3, 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=0.9, </m:t>
                      </m:r>
                      <m:sSub>
                        <m:sSubPr>
                          <m:ctrlP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=0.6, </m:t>
                      </m:r>
                      <m:sSub>
                        <m:sSubPr>
                          <m:ctrlP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altLang="zh-CN" sz="1800" spc="1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7920527" y="4424830"/>
                <a:ext cx="4025900" cy="450850"/>
              </a:xfrm>
              <a:prstGeom prst="rect">
                <a:avLst/>
              </a:prstGeom>
              <a:blipFill rotWithShape="1">
                <a:blip r:embed="rId27"/>
                <a:stretch>
                  <a:fillRect l="-4" t="-33" r="-595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20527" y="5064339"/>
                <a:ext cx="3700145" cy="456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i="1" spc="1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=10, </m:t>
                      </m:r>
                      <m:r>
                        <a:rPr lang="en-US" altLang="zh-CN" sz="1800" b="1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1800" b="1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=[</m:t>
                      </m:r>
                      <m:r>
                        <a:rPr lang="en-US" altLang="zh-CN" sz="1800" i="1" spc="1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0.5,1.0,0.5,2.0]</m:t>
                      </m:r>
                    </m:oMath>
                  </m:oMathPara>
                </a14:m>
                <a:endParaRPr lang="zh-CN" altLang="en-US" sz="1800" spc="1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7920527" y="5064339"/>
                <a:ext cx="3700145" cy="456565"/>
              </a:xfrm>
              <a:prstGeom prst="rect">
                <a:avLst/>
              </a:prstGeom>
              <a:blipFill rotWithShape="1">
                <a:blip r:embed="rId29"/>
                <a:stretch>
                  <a:fillRect l="-5" t="-47" r="-647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920527" y="3785322"/>
                <a:ext cx="1659890" cy="450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𝒞</m:t>
                          </m:r>
                        </m:sub>
                      </m:sSub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𝒫</m:t>
                          </m:r>
                        </m:sub>
                      </m:sSub>
                      <m:r>
                        <a:rPr lang="en-US" altLang="zh-CN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=512</m:t>
                      </m:r>
                    </m:oMath>
                  </m:oMathPara>
                </a14:m>
                <a:endParaRPr lang="en-US" altLang="zh-CN" sz="1800" spc="1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7920527" y="3785322"/>
                <a:ext cx="1659890" cy="450850"/>
              </a:xfrm>
              <a:prstGeom prst="rect">
                <a:avLst/>
              </a:prstGeom>
              <a:blipFill rotWithShape="1">
                <a:blip r:embed="rId31"/>
                <a:stretch>
                  <a:fillRect l="-10" t="-19" r="-1443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>
            <p:custDataLst>
              <p:tags r:id="rId8"/>
            </p:custDataLst>
          </p:nvPr>
        </p:nvGrpSpPr>
        <p:grpSpPr>
          <a:xfrm>
            <a:off x="7453140" y="1994484"/>
            <a:ext cx="374585" cy="3496824"/>
            <a:chOff x="7148340" y="2004009"/>
            <a:chExt cx="374585" cy="3496824"/>
          </a:xfrm>
        </p:grpSpPr>
        <p:sp>
          <p:nvSpPr>
            <p:cNvPr id="52" name="椭圆 51"/>
            <p:cNvSpPr/>
            <p:nvPr>
              <p:custDataLst>
                <p:tags r:id="rId14"/>
              </p:custDataLst>
            </p:nvPr>
          </p:nvSpPr>
          <p:spPr>
            <a:xfrm>
              <a:off x="7148340" y="2004009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4" name="椭圆 73"/>
            <p:cNvSpPr/>
            <p:nvPr>
              <p:custDataLst>
                <p:tags r:id="rId15"/>
              </p:custDataLst>
            </p:nvPr>
          </p:nvSpPr>
          <p:spPr>
            <a:xfrm>
              <a:off x="7148340" y="2614067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7" name="椭圆 76"/>
            <p:cNvSpPr/>
            <p:nvPr>
              <p:custDataLst>
                <p:tags r:id="rId16"/>
              </p:custDataLst>
            </p:nvPr>
          </p:nvSpPr>
          <p:spPr>
            <a:xfrm>
              <a:off x="7148340" y="3242205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0" name="椭圆 79"/>
            <p:cNvSpPr/>
            <p:nvPr>
              <p:custDataLst>
                <p:tags r:id="rId17"/>
              </p:custDataLst>
            </p:nvPr>
          </p:nvSpPr>
          <p:spPr>
            <a:xfrm>
              <a:off x="7148340" y="3866614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>
              <p:custDataLst>
                <p:tags r:id="rId18"/>
              </p:custDataLst>
            </p:nvPr>
          </p:nvSpPr>
          <p:spPr>
            <a:xfrm>
              <a:off x="7148340" y="4491023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8" name="椭圆 87"/>
            <p:cNvSpPr/>
            <p:nvPr>
              <p:custDataLst>
                <p:tags r:id="rId19"/>
              </p:custDataLst>
            </p:nvPr>
          </p:nvSpPr>
          <p:spPr>
            <a:xfrm>
              <a:off x="7148340" y="5126248"/>
              <a:ext cx="374585" cy="374585"/>
            </a:xfrm>
            <a:prstGeom prst="ellipse">
              <a:avLst/>
            </a:prstGeom>
            <a:noFill/>
            <a:ln>
              <a:solidFill>
                <a:schemeClr val="l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1315" y="1788795"/>
            <a:ext cx="6657975" cy="4030345"/>
            <a:chOff x="569" y="2817"/>
            <a:chExt cx="10485" cy="6347"/>
          </a:xfrm>
        </p:grpSpPr>
        <p:pic>
          <p:nvPicPr>
            <p:cNvPr id="22" name="图片 21"/>
            <p:cNvPicPr>
              <a:picLocks noChangeAspect="1"/>
            </p:cNvPicPr>
            <p:nvPr userDrawn="1"/>
          </p:nvPicPr>
          <p:blipFill rotWithShape="1">
            <a:blip r:embed="rId32" cstate="print"/>
            <a:srcRect/>
            <a:stretch>
              <a:fillRect/>
            </a:stretch>
          </p:blipFill>
          <p:spPr>
            <a:xfrm>
              <a:off x="569" y="2817"/>
              <a:ext cx="10485" cy="6347"/>
            </a:xfrm>
            <a:prstGeom prst="rect">
              <a:avLst/>
            </a:prstGeom>
          </p:spPr>
        </p:pic>
        <p:pic>
          <p:nvPicPr>
            <p:cNvPr id="93" name="Picture 2" descr="C:/Users/MirrichD/Desktop/v2-d35775b24d32d33cf0c5ce5d243a8ef6_r.pngv2-d35775b24d32d33cf0c5ce5d243a8ef6_r"/>
            <p:cNvPicPr>
              <a:picLocks noChangeAspect="1" noChangeArrowheads="1"/>
            </p:cNvPicPr>
            <p:nvPr/>
          </p:nvPicPr>
          <p:blipFill rotWithShape="1">
            <a:blip r:embed="rId33"/>
            <a:srcRect l="3156" r="3156"/>
            <a:stretch>
              <a:fillRect/>
            </a:stretch>
          </p:blipFill>
          <p:spPr bwMode="auto">
            <a:xfrm>
              <a:off x="1823" y="3126"/>
              <a:ext cx="7999" cy="5069"/>
            </a:xfrm>
            <a:prstGeom prst="roundRect">
              <a:avLst>
                <a:gd name="adj" fmla="val 105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本占位符 9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0512" y="838805"/>
            <a:ext cx="407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4.2 Metrics</a:t>
            </a:r>
            <a:endParaRPr lang="en-US" altLang="zh-CN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569911" y="6267676"/>
            <a:ext cx="8895705" cy="590324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[6] An Introduction to ROC Analysis</a:t>
            </a:r>
          </a:p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[7] Offline Geometric Parameters for Automatic Signature Verification Using Fixed-Point Arithmetic</a:t>
            </a:r>
          </a:p>
          <a:p>
            <a:br>
              <a:rPr lang="zh-CN" altLang="en-US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zh-CN" altLang="en-US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br>
              <a:rPr lang="zh-CN" altLang="en-US" b="0" dirty="0">
                <a:solidFill>
                  <a:srgbClr val="CCCCCC"/>
                </a:solidFill>
                <a:effectLst/>
                <a:latin typeface="JetBrains Mono" panose="02000009000000000000" pitchFamily="49" charset="0"/>
              </a:rPr>
            </a:br>
            <a:endParaRPr lang="zh-CN" altLang="en-US" b="0" dirty="0">
              <a:solidFill>
                <a:srgbClr val="CCCCCC"/>
              </a:solidFill>
              <a:effectLst/>
              <a:latin typeface="JetBrains Mono" panose="02000009000000000000" pitchFamily="49" charset="0"/>
            </a:endParaRPr>
          </a:p>
          <a:p>
            <a:endParaRPr lang="en-US" altLang="zh-CN" spc="100" dirty="0">
              <a:solidFill>
                <a:schemeClr val="l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828850" y="4390695"/>
            <a:ext cx="4730115" cy="1451610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表格 7"/>
              <p:cNvGraphicFramePr>
                <a:graphicFrameLocks noGrp="1"/>
              </p:cNvGraphicFramePr>
              <p:nvPr>
                <p:custDataLst>
                  <p:tags r:id="rId8"/>
                </p:custDataLst>
                <p:extLst>
                  <p:ext uri="{D42A27DB-BD31-4B8C-83A1-F6EECF244321}">
                    <p14:modId xmlns:p14="http://schemas.microsoft.com/office/powerpoint/2010/main" val="2097364974"/>
                  </p:ext>
                </p:extLst>
              </p:nvPr>
            </p:nvGraphicFramePr>
            <p:xfrm>
              <a:off x="828850" y="4390695"/>
              <a:ext cx="4730115" cy="14522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7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764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1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973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1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altLang="zh-CN" sz="1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kumimoji="0" lang="en-US" altLang="zh-CN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altLang="zh-CN" sz="1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CN" sz="1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kumimoji="0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True Positive (TP)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False Negative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657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0" lang="en-US" altLang="zh-CN" sz="1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sym typeface="+mn-ea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False Positive (FP)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True Negative (TN)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表格 7"/>
              <p:cNvGraphicFramePr>
                <a:graphicFrameLocks noGrp="1"/>
              </p:cNvGraphicFramePr>
              <p:nvPr>
                <p:custDataLst>
                  <p:tags r:id="rId8"/>
                </p:custDataLst>
                <p:extLst>
                  <p:ext uri="{D42A27DB-BD31-4B8C-83A1-F6EECF244321}">
                    <p14:modId xmlns:p14="http://schemas.microsoft.com/office/powerpoint/2010/main" val="2097364974"/>
                  </p:ext>
                </p:extLst>
              </p:nvPr>
            </p:nvGraphicFramePr>
            <p:xfrm>
              <a:off x="828850" y="4390695"/>
              <a:ext cx="4730115" cy="14522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7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764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19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973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1400" b="1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52273" r="-100325" b="-28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52273" r="-325" b="-28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69663" r="-383230" b="-988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True Positive (TP)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False Negative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6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71591" r="-383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False Positive (FP)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sym typeface="+mn-ea"/>
                            </a:rPr>
                            <a:t>True Negative (TN)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730365" y="1783051"/>
                <a:ext cx="4730115" cy="359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ACC</m:t>
                      </m:r>
                      <m:r>
                        <a:rPr lang="en-US" altLang="zh-CN" sz="1800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TP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TP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FP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FN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TN</m:t>
                          </m:r>
                        </m:den>
                      </m:f>
                    </m:oMath>
                  </m:oMathPara>
                </a14:m>
                <a:endParaRPr lang="en-US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FRR</m:t>
                      </m:r>
                      <m:r>
                        <a:rPr lang="en-US" altLang="zh-CN" sz="1800" kern="10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FN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TP</m:t>
                          </m:r>
                        </m:den>
                      </m:f>
                      <m:r>
                        <a:rPr lang="en-US" altLang="zh-CN" sz="1800" b="0" i="1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US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b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FAR</m:t>
                      </m:r>
                      <m:r>
                        <a:rPr lang="en-US" altLang="zh-CN" sz="1800" kern="10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FP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TN</m:t>
                          </m:r>
                        </m:den>
                      </m:f>
                      <m:r>
                        <a:rPr lang="en-US" altLang="zh-CN" sz="1800" b="0" i="1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US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EER</m:t>
                      </m:r>
                      <m:r>
                        <a:rPr lang="en-US" altLang="zh-CN" sz="1800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FRR</m:t>
                          </m:r>
                          <m: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FAR</m:t>
                          </m:r>
                        </m:num>
                        <m:den>
                          <m:r>
                            <a:rPr lang="en-US" altLang="zh-CN" sz="1800" i="1" kern="100"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b="0" i="1" kern="100" smtClean="0">
                          <a:solidFill>
                            <a:schemeClr val="tx1">
                              <a:alpha val="8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730365" y="1783051"/>
                <a:ext cx="4730115" cy="35935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CA1D8FC-29CC-83CA-9532-6407CE1F46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6" y="1483218"/>
            <a:ext cx="2901696" cy="811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C4A0D-D52E-CBC5-F458-3CFCEE6A181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6" y="2741625"/>
            <a:ext cx="2901696" cy="8382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981B55-70BB-B852-2389-A3A096E123CE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039791" y="2972820"/>
                <a:ext cx="2202685" cy="37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cs typeface="Times New Roman" panose="02020603050405020304" pitchFamily="18" charset="0"/>
                  </a:rPr>
                  <a:t>Forged</a:t>
                </a:r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=1)</m:t>
                    </m:r>
                  </m:oMath>
                </a14:m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981B55-70BB-B852-2389-A3A096E1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4039791" y="2972820"/>
                <a:ext cx="2202685" cy="375809"/>
              </a:xfrm>
              <a:prstGeom prst="rect">
                <a:avLst/>
              </a:prstGeom>
              <a:blipFill>
                <a:blip r:embed="rId19"/>
                <a:stretch>
                  <a:fillRect l="-2493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5E3E7D2-CC38-D9C2-4CB2-AA077C3E1C2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045715" y="1703443"/>
                <a:ext cx="2196761" cy="37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just"/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Genuine (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=0)</m:t>
                    </m:r>
                  </m:oMath>
                </a14:m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5E3E7D2-CC38-D9C2-4CB2-AA077C3E1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045715" y="1703443"/>
                <a:ext cx="2196761" cy="375809"/>
              </a:xfrm>
              <a:prstGeom prst="rect">
                <a:avLst/>
              </a:prstGeom>
              <a:blipFill>
                <a:blip r:embed="rId20"/>
                <a:stretch>
                  <a:fillRect l="-2500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34FE0FE2-3368-8FC8-1CE4-B72885F76D1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03276" y="3971594"/>
            <a:ext cx="5181261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/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4.1: Confusion matrix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0512" y="838805"/>
            <a:ext cx="40714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</a:p>
        </p:txBody>
      </p:sp>
      <p:sp>
        <p:nvSpPr>
          <p:cNvPr id="3" name="文本占位符 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cxnSp>
        <p:nvCxnSpPr>
          <p:cNvPr id="11" name="直接连接符 10"/>
          <p:cNvCxnSpPr/>
          <p:nvPr>
            <p:custDataLst>
              <p:tags r:id="rId6"/>
            </p:custDataLst>
          </p:nvPr>
        </p:nvCxnSpPr>
        <p:spPr>
          <a:xfrm>
            <a:off x="6112708" y="2120900"/>
            <a:ext cx="0" cy="3543300"/>
          </a:xfrm>
          <a:prstGeom prst="line">
            <a:avLst/>
          </a:prstGeom>
          <a:ln w="3175" cap="rnd">
            <a:solidFill>
              <a:schemeClr val="lt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1462218" y="1769089"/>
            <a:ext cx="3335337" cy="43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BHSig</a:t>
            </a: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-B (100) &amp; </a:t>
            </a:r>
            <a:r>
              <a:rPr lang="en-US" altLang="zh-CN" sz="1600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BHSig</a:t>
            </a: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-H (160)</a:t>
            </a: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427862" y="1769089"/>
            <a:ext cx="3335337" cy="43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066800"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CEDAR (55)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8" y="2430282"/>
            <a:ext cx="2260092" cy="63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09" y="2430121"/>
            <a:ext cx="2177088" cy="632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8" y="3308246"/>
            <a:ext cx="2260091" cy="632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09" y="3308246"/>
            <a:ext cx="2177088" cy="638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2" y="4186598"/>
            <a:ext cx="2260087" cy="632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09" y="4186823"/>
            <a:ext cx="2177090" cy="63246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>
                <p:custDataLst>
                  <p:tags r:id="rId9"/>
                </p:custDataLst>
              </p:nvPr>
            </p:nvSpPr>
            <p:spPr>
              <a:xfrm>
                <a:off x="1601918" y="5046287"/>
                <a:ext cx="3335337" cy="4338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066800">
                  <a:spcBef>
                    <a:spcPct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lt"/>
                      </a:rPr>
                      <m:t>⋯</m:t>
                    </m:r>
                  </m:oMath>
                </a14:m>
                <a:r>
                  <a:rPr lang="en-US" altLang="zh-CN" sz="1600" b="0" i="1" dirty="0">
                    <a:solidFill>
                      <a:schemeClr val="dk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</a:p>
              <a:p>
                <a:pPr lvl="0" algn="ctr" defTabSz="106680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zh-CN" sz="1600" b="0" dirty="0">
                    <a:solidFill>
                      <a:schemeClr val="dk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(24 genuine &amp; 30 forged)</a:t>
                </a:r>
                <a:endParaRPr lang="en-US" altLang="zh-CN" sz="1600" b="0" i="1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1601918" y="5046287"/>
                <a:ext cx="3335337" cy="433805"/>
              </a:xfrm>
              <a:prstGeom prst="rect">
                <a:avLst/>
              </a:prstGeom>
              <a:blipFill rotWithShape="1">
                <a:blip r:embed="rId21"/>
                <a:stretch>
                  <a:fillRect l="-13" t="-20919" r="4" b="-13018"/>
                </a:stretch>
              </a:blip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50" y="2405190"/>
            <a:ext cx="2032000" cy="105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43" y="2405190"/>
            <a:ext cx="2031999" cy="1053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5" y="3765656"/>
            <a:ext cx="2031885" cy="1053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57" y="3765656"/>
            <a:ext cx="2031885" cy="105363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>
                <p:custDataLst>
                  <p:tags r:id="rId10"/>
                </p:custDataLst>
              </p:nvPr>
            </p:nvSpPr>
            <p:spPr>
              <a:xfrm>
                <a:off x="7389255" y="5126122"/>
                <a:ext cx="3335337" cy="4338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066800">
                  <a:spcBef>
                    <a:spcPct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lt"/>
                      </a:rPr>
                      <m:t>⋯</m:t>
                    </m:r>
                  </m:oMath>
                </a14:m>
                <a:r>
                  <a:rPr lang="en-US" altLang="zh-CN" sz="1600" b="0" i="1" dirty="0">
                    <a:solidFill>
                      <a:schemeClr val="dk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</a:p>
              <a:p>
                <a:pPr lvl="0" algn="ctr" defTabSz="106680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altLang="zh-CN" sz="1600" b="0" dirty="0">
                    <a:solidFill>
                      <a:schemeClr val="dk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(24 genuine &amp; 24 forged)</a:t>
                </a:r>
                <a:endParaRPr lang="en-US" altLang="zh-CN" sz="1600" b="0" i="1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7389255" y="5126122"/>
                <a:ext cx="3335337" cy="433805"/>
              </a:xfrm>
              <a:prstGeom prst="rect">
                <a:avLst/>
              </a:prstGeom>
              <a:blipFill rotWithShape="1">
                <a:blip r:embed="rId27"/>
                <a:stretch>
                  <a:fillRect l="-12" t="-20879" r="2" b="-13058"/>
                </a:stretch>
              </a:blip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占位符 19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69912" y="6267676"/>
            <a:ext cx="6266016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[3, 30]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7" t="131" r="-217" b="131"/>
          <a:stretch>
            <a:fillRect/>
          </a:stretch>
        </p:blipFill>
        <p:spPr bwMode="auto">
          <a:xfrm>
            <a:off x="9314620" y="0"/>
            <a:ext cx="2916000" cy="6858000"/>
          </a:xfrm>
          <a:custGeom>
            <a:avLst/>
            <a:gdLst/>
            <a:ahLst/>
            <a:cxnLst/>
            <a:rect l="l" t="t" r="r" b="b"/>
            <a:pathLst>
              <a:path w="3049489" h="6870042">
                <a:moveTo>
                  <a:pt x="1732289" y="0"/>
                </a:moveTo>
                <a:lnTo>
                  <a:pt x="3049489" y="0"/>
                </a:lnTo>
                <a:lnTo>
                  <a:pt x="3049489" y="6870042"/>
                </a:lnTo>
                <a:lnTo>
                  <a:pt x="1245692" y="6870042"/>
                </a:lnTo>
                <a:lnTo>
                  <a:pt x="1245692" y="3071366"/>
                </a:lnTo>
                <a:cubicBezTo>
                  <a:pt x="1245692" y="2511772"/>
                  <a:pt x="1232297" y="2175421"/>
                  <a:pt x="1205508" y="2062311"/>
                </a:cubicBezTo>
                <a:cubicBezTo>
                  <a:pt x="1178719" y="1949202"/>
                  <a:pt x="1105049" y="1863625"/>
                  <a:pt x="984498" y="1805582"/>
                </a:cubicBezTo>
                <a:cubicBezTo>
                  <a:pt x="863948" y="1747539"/>
                  <a:pt x="595313" y="1718518"/>
                  <a:pt x="178594" y="1718518"/>
                </a:cubicBezTo>
                <a:lnTo>
                  <a:pt x="0" y="1718518"/>
                </a:lnTo>
                <a:lnTo>
                  <a:pt x="0" y="875779"/>
                </a:lnTo>
                <a:cubicBezTo>
                  <a:pt x="654100" y="734997"/>
                  <a:pt x="1190160" y="482768"/>
                  <a:pt x="1608181" y="11909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474128" y="3076077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1488642" y="3676822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&amp; Motivation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574095" y="417166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591310" y="2734310"/>
            <a:ext cx="1343660" cy="338455"/>
            <a:chOff x="1477297" y="1791315"/>
            <a:chExt cx="1207842" cy="338555"/>
          </a:xfrm>
        </p:grpSpPr>
        <p:sp>
          <p:nvSpPr>
            <p:cNvPr id="18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7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595755" y="273431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4463F-AFC7-CA5E-58C9-CF3E537F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0474AA2F-93EA-CA78-A367-4014DC51F9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54823" y="1747096"/>
            <a:ext cx="5473525" cy="2355088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D16A71-44B2-5A28-3E41-F491D7C977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55503" y="1747175"/>
            <a:ext cx="5982235" cy="4265232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7C2748-785D-FDFB-72A6-6F4146431EAA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Writer-Independent Results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F5ACA05B-C6A8-0E52-C18F-20878F4F3988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2A76ED16-2B5D-712A-761C-6A7ED339BBE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7CA34ECD-DEF4-602F-B64A-D5F5494A533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EA97B8E9-1C28-A469-3A17-C065ED7C19ED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23650369-4D02-40AB-C707-53DB286E9510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1371923-C2A6-7E37-D1AC-9C36BE744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00914"/>
              </p:ext>
            </p:extLst>
          </p:nvPr>
        </p:nvGraphicFramePr>
        <p:xfrm>
          <a:off x="355502" y="1747176"/>
          <a:ext cx="5982236" cy="4265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0914">
                  <a:extLst>
                    <a:ext uri="{9D8B030D-6E8A-4147-A177-3AD203B41FA5}">
                      <a16:colId xmlns:a16="http://schemas.microsoft.com/office/drawing/2014/main" val="1605189054"/>
                    </a:ext>
                  </a:extLst>
                </a:gridCol>
                <a:gridCol w="1162383">
                  <a:extLst>
                    <a:ext uri="{9D8B030D-6E8A-4147-A177-3AD203B41FA5}">
                      <a16:colId xmlns:a16="http://schemas.microsoft.com/office/drawing/2014/main" val="1479197135"/>
                    </a:ext>
                  </a:extLst>
                </a:gridCol>
                <a:gridCol w="1113380">
                  <a:extLst>
                    <a:ext uri="{9D8B030D-6E8A-4147-A177-3AD203B41FA5}">
                      <a16:colId xmlns:a16="http://schemas.microsoft.com/office/drawing/2014/main" val="1141455447"/>
                    </a:ext>
                  </a:extLst>
                </a:gridCol>
                <a:gridCol w="1495559">
                  <a:extLst>
                    <a:ext uri="{9D8B030D-6E8A-4147-A177-3AD203B41FA5}">
                      <a16:colId xmlns:a16="http://schemas.microsoft.com/office/drawing/2014/main" val="3919231364"/>
                    </a:ext>
                  </a:extLst>
                </a:gridCol>
              </a:tblGrid>
              <a:tr h="30523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FRR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FAR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EER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1549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BHSig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-B 50/50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619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SigNet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[30]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13.89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13.89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13.89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681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CaP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[25]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3.96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3.96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3.96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1658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IDN [37]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5.24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4.12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9987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InceptionSVGNet [27]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2.22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3.88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5439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TransOSV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[41]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9.90 (</a:t>
                      </a:r>
                      <a:r>
                        <a:rPr lang="en-US" altLang="zh-CN" sz="1600" b="0" kern="100">
                          <a:solidFill>
                            <a:schemeClr val="tx1"/>
                          </a:solidFill>
                          <a:effectLst/>
                        </a:rPr>
                        <a:t>12.41</a:t>
                      </a:r>
                      <a:r>
                        <a:rPr lang="en-US" altLang="zh-CN" sz="1600" b="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9.90 (12.41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9.90 (12.41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5816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OSVTF [Ours]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10.72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10.85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10.79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4300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BHSig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-B 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80/20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3657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DeepHsv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[21]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11.92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11.92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11.92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757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TransOSV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3.56</a:t>
                      </a: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 (5.11)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3.56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 (5.11)</a:t>
                      </a:r>
                      <a:endParaRPr lang="zh-CN" alt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3.56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 (5.11)</a:t>
                      </a:r>
                      <a:endParaRPr lang="zh-CN" alt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7636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OSVTF [Ours]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4.47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4.61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4.54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3660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734EC61-5D88-6201-4A5E-76BAD3A34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137357"/>
              </p:ext>
            </p:extLst>
          </p:nvPr>
        </p:nvGraphicFramePr>
        <p:xfrm>
          <a:off x="6454822" y="1747096"/>
          <a:ext cx="5473526" cy="2355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3209">
                  <a:extLst>
                    <a:ext uri="{9D8B030D-6E8A-4147-A177-3AD203B41FA5}">
                      <a16:colId xmlns:a16="http://schemas.microsoft.com/office/drawing/2014/main" val="1490122322"/>
                    </a:ext>
                  </a:extLst>
                </a:gridCol>
                <a:gridCol w="1003234">
                  <a:extLst>
                    <a:ext uri="{9D8B030D-6E8A-4147-A177-3AD203B41FA5}">
                      <a16:colId xmlns:a16="http://schemas.microsoft.com/office/drawing/2014/main" val="2500404136"/>
                    </a:ext>
                  </a:extLst>
                </a:gridCol>
                <a:gridCol w="1018701">
                  <a:extLst>
                    <a:ext uri="{9D8B030D-6E8A-4147-A177-3AD203B41FA5}">
                      <a16:colId xmlns:a16="http://schemas.microsoft.com/office/drawing/2014/main" val="3629659079"/>
                    </a:ext>
                  </a:extLst>
                </a:gridCol>
                <a:gridCol w="1368382">
                  <a:extLst>
                    <a:ext uri="{9D8B030D-6E8A-4147-A177-3AD203B41FA5}">
                      <a16:colId xmlns:a16="http://schemas.microsoft.com/office/drawing/2014/main" val="3566090462"/>
                    </a:ext>
                  </a:extLst>
                </a:gridCol>
              </a:tblGrid>
              <a:tr h="3026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FRR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FAR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EER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781426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BHSig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-H 100/60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349024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SigNet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[32]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15.36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15.36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15.36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403177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IDN [38]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4.93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8.99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929388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CaP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[24]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5.97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5.97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5.97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725070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InceptionSVGNet [27]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3.33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6.38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94390"/>
                  </a:ext>
                </a:extLst>
              </a:tr>
              <a:tr h="3102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 err="1">
                          <a:solidFill>
                            <a:schemeClr val="tx1"/>
                          </a:solidFill>
                          <a:effectLst/>
                        </a:rPr>
                        <a:t>TransOSV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 [41]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3.24 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(4.86)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3.24 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(4.86)</a:t>
                      </a:r>
                      <a:endParaRPr lang="zh-CN" altLang="zh-CN" sz="16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3.24 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</a:rPr>
                        <a:t>(4.86)</a:t>
                      </a:r>
                      <a:endParaRPr lang="zh-CN" altLang="zh-CN" sz="16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59657"/>
                  </a:ext>
                </a:extLst>
              </a:tr>
              <a:tr h="29035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OSVTF [Ours]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3.86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3.94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3.90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44" marR="32744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545050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0D049421-64D7-4DF0-6783-2972193489F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55989" y="1348828"/>
            <a:ext cx="5181261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4.2: </a:t>
            </a:r>
            <a:r>
              <a:rPr lang="en-US" altLang="zh-CN" sz="1800" b="1" kern="100" dirty="0" err="1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BHSig</a:t>
            </a:r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-B WI task performance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F6D840-4B04-D5BE-68B9-DCAE3A8F89C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00954" y="1348784"/>
            <a:ext cx="5181261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/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4.3: </a:t>
            </a:r>
            <a:r>
              <a:rPr lang="en-US" altLang="zh-CN" sz="1800" b="1" kern="100" dirty="0" err="1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BHSig</a:t>
            </a:r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-H WI task performance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D498EDD-4F2A-EB0C-A3C6-B0394D426D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4822" y="4207176"/>
            <a:ext cx="5473526" cy="18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9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7BD0-BFBC-DD6F-2554-0E46088A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B969BF5-4920-A96E-7997-E6CABCD7B15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7646" y="2343745"/>
            <a:ext cx="5837225" cy="3243925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F88820-CE0E-7899-023D-832F43C3608A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4.5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Writer-Dependent Results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F9A41C53-6694-3266-9AF8-6B4CD91B6F13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87548A02-C188-4788-FAB4-EE8843A145F8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D338D587-255A-B403-9F8C-559CFD2D2EF9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467FDDBB-25E7-6E9A-A874-EB984009DB9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A1D2706E-4817-D3A3-EB67-662E95EA1294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747BE0A-4E60-F881-E826-68B325D8A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56650"/>
              </p:ext>
            </p:extLst>
          </p:nvPr>
        </p:nvGraphicFramePr>
        <p:xfrm>
          <a:off x="607645" y="2343746"/>
          <a:ext cx="5837226" cy="3185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7321">
                  <a:extLst>
                    <a:ext uri="{9D8B030D-6E8A-4147-A177-3AD203B41FA5}">
                      <a16:colId xmlns:a16="http://schemas.microsoft.com/office/drawing/2014/main" val="1605189054"/>
                    </a:ext>
                  </a:extLst>
                </a:gridCol>
                <a:gridCol w="1134207">
                  <a:extLst>
                    <a:ext uri="{9D8B030D-6E8A-4147-A177-3AD203B41FA5}">
                      <a16:colId xmlns:a16="http://schemas.microsoft.com/office/drawing/2014/main" val="1479197135"/>
                    </a:ext>
                  </a:extLst>
                </a:gridCol>
                <a:gridCol w="1086392">
                  <a:extLst>
                    <a:ext uri="{9D8B030D-6E8A-4147-A177-3AD203B41FA5}">
                      <a16:colId xmlns:a16="http://schemas.microsoft.com/office/drawing/2014/main" val="1141455447"/>
                    </a:ext>
                  </a:extLst>
                </a:gridCol>
                <a:gridCol w="1459306">
                  <a:extLst>
                    <a:ext uri="{9D8B030D-6E8A-4147-A177-3AD203B41FA5}">
                      <a16:colId xmlns:a16="http://schemas.microsoft.com/office/drawing/2014/main" val="3919231364"/>
                    </a:ext>
                  </a:extLst>
                </a:gridCol>
              </a:tblGrid>
              <a:tr h="30523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FRR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FAR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EER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1549"/>
                  </a:ext>
                </a:extLst>
              </a:tr>
              <a:tr h="360000">
                <a:tc gridSpan="4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BHSig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-B 80/20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619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TransOSV [Ours]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3.78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3.78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3.78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681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OSVTF [SVM]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1658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OVSTF [GAP]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2.05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2.21</a:t>
                      </a:r>
                      <a:endParaRPr lang="zh-CN" sz="2000" b="1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2.13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9987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BHSig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-H 100/60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5439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TransOSV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[Ours]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5816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OSVTF [SVM]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4300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OVSTF [GAP]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2.67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2.69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2.68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36574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45BD55B-B25C-C30B-F68C-249A86828DA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7474" y="1909244"/>
            <a:ext cx="5917397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/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4.4: </a:t>
            </a:r>
            <a:r>
              <a:rPr lang="en-US" altLang="zh-CN" sz="1800" b="1" kern="100" dirty="0" err="1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BHSig</a:t>
            </a:r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 dataset WD task performance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9E92A1C-00EA-A590-5104-52878D33B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7505" y="3965707"/>
            <a:ext cx="5097653" cy="158817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2F3A2E9-726D-7EDF-0E42-E8593B65D10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633083" y="2343744"/>
            <a:ext cx="5172075" cy="1427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    For WD task, OSVTF use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the</a:t>
            </a:r>
            <a:r>
              <a:rPr lang="zh-CN" altLang="en-US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classifier</a:t>
            </a:r>
            <a:r>
              <a:rPr lang="zh-CN" altLang="en-US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composed</a:t>
            </a:r>
            <a:r>
              <a:rPr lang="zh-CN" altLang="en-US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of</a:t>
            </a:r>
            <a:r>
              <a:rPr lang="zh-CN" altLang="en-US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SVM or Global Average Pooling (GAP) + Fully Connection for offline signature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erification. </a:t>
            </a:r>
          </a:p>
          <a:p>
            <a:pPr algn="l"/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During the training process, Hinge loss is used for SVM and Cross-entropy loss is used for GAP.</a:t>
            </a:r>
            <a:endParaRPr lang="zh-CN" altLang="zh-CN" sz="1600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43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6A54B-B9F0-7BA9-C19D-3C642A97D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3FC69E9-2E0D-5E42-0E4C-1179F64117F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5169" y="1872933"/>
            <a:ext cx="10723245" cy="2520000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343B7E-A2D7-46F7-7592-AA40B6F91537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4.6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Experiments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C6C153F7-1390-C41A-D232-50E962886877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4699D464-5966-B029-359A-B69439AD011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76E7E1AF-1339-B8DF-4B81-4E8BC9010C48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97345631-AEF2-6E09-DAB4-703753A804B0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1D21ECDA-370D-A0D8-49A5-42E7DE91B915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8F6457-C5B4-6FEA-048E-C0B0A8F1214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041416" y="1421564"/>
            <a:ext cx="5917397" cy="37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/>
            <a:r>
              <a:rPr lang="en-US" altLang="zh-CN" sz="1800" b="1" kern="100" dirty="0">
                <a:solidFill>
                  <a:schemeClr val="tx1">
                    <a:alpha val="80000"/>
                  </a:schemeClr>
                </a:solidFill>
                <a:effectLst/>
                <a:cs typeface="Times New Roman" panose="02020603050405020304" pitchFamily="18" charset="0"/>
              </a:rPr>
              <a:t>Table 4.5: WI task ablation experiments</a:t>
            </a:r>
            <a:endParaRPr lang="zh-CN" altLang="zh-CN" sz="1800" b="1" kern="100" dirty="0">
              <a:solidFill>
                <a:schemeClr val="tx1">
                  <a:alpha val="80000"/>
                </a:schemeClr>
              </a:solidFill>
              <a:effectLst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3A4BDBCA-8F69-CC8F-C595-C6FC88C9FC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462527"/>
                  </p:ext>
                </p:extLst>
              </p:nvPr>
            </p:nvGraphicFramePr>
            <p:xfrm>
              <a:off x="725169" y="1872932"/>
              <a:ext cx="10723245" cy="2520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8244">
                      <a:extLst>
                        <a:ext uri="{9D8B030D-6E8A-4147-A177-3AD203B41FA5}">
                          <a16:colId xmlns:a16="http://schemas.microsoft.com/office/drawing/2014/main" val="4078536113"/>
                        </a:ext>
                      </a:extLst>
                    </a:gridCol>
                    <a:gridCol w="562502">
                      <a:extLst>
                        <a:ext uri="{9D8B030D-6E8A-4147-A177-3AD203B41FA5}">
                          <a16:colId xmlns:a16="http://schemas.microsoft.com/office/drawing/2014/main" val="1450858092"/>
                        </a:ext>
                      </a:extLst>
                    </a:gridCol>
                    <a:gridCol w="543040">
                      <a:extLst>
                        <a:ext uri="{9D8B030D-6E8A-4147-A177-3AD203B41FA5}">
                          <a16:colId xmlns:a16="http://schemas.microsoft.com/office/drawing/2014/main" val="1614007935"/>
                        </a:ext>
                      </a:extLst>
                    </a:gridCol>
                    <a:gridCol w="1006927">
                      <a:extLst>
                        <a:ext uri="{9D8B030D-6E8A-4147-A177-3AD203B41FA5}">
                          <a16:colId xmlns:a16="http://schemas.microsoft.com/office/drawing/2014/main" val="1913772403"/>
                        </a:ext>
                      </a:extLst>
                    </a:gridCol>
                    <a:gridCol w="979873">
                      <a:extLst>
                        <a:ext uri="{9D8B030D-6E8A-4147-A177-3AD203B41FA5}">
                          <a16:colId xmlns:a16="http://schemas.microsoft.com/office/drawing/2014/main" val="1936221803"/>
                        </a:ext>
                      </a:extLst>
                    </a:gridCol>
                    <a:gridCol w="1874520">
                      <a:extLst>
                        <a:ext uri="{9D8B030D-6E8A-4147-A177-3AD203B41FA5}">
                          <a16:colId xmlns:a16="http://schemas.microsoft.com/office/drawing/2014/main" val="2554583379"/>
                        </a:ext>
                      </a:extLst>
                    </a:gridCol>
                    <a:gridCol w="1993392">
                      <a:extLst>
                        <a:ext uri="{9D8B030D-6E8A-4147-A177-3AD203B41FA5}">
                          <a16:colId xmlns:a16="http://schemas.microsoft.com/office/drawing/2014/main" val="1340606581"/>
                        </a:ext>
                      </a:extLst>
                    </a:gridCol>
                    <a:gridCol w="2174747">
                      <a:extLst>
                        <a:ext uri="{9D8B030D-6E8A-4147-A177-3AD203B41FA5}">
                          <a16:colId xmlns:a16="http://schemas.microsoft.com/office/drawing/2014/main" val="97019665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Model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</m:oMath>
                            </m:oMathPara>
                          </a14:m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oMath>
                          </a14:m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6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BHSig</a:t>
                          </a: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-B (80/20)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BHSig</a:t>
                          </a: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-H (100/60)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CEDAR (50/5)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108155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TransOSV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5.11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4.86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5.94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519497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Baseline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4.71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4.39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5.40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3288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4.83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4.55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5.67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131031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4.92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4.76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5.61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26864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4.64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4.21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5.21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58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OSVTF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4.54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3.90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4.75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418603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3A4BDBCA-8F69-CC8F-C595-C6FC88C9FC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462527"/>
                  </p:ext>
                </p:extLst>
              </p:nvPr>
            </p:nvGraphicFramePr>
            <p:xfrm>
              <a:off x="725169" y="1872932"/>
              <a:ext cx="10723245" cy="25200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8244">
                      <a:extLst>
                        <a:ext uri="{9D8B030D-6E8A-4147-A177-3AD203B41FA5}">
                          <a16:colId xmlns:a16="http://schemas.microsoft.com/office/drawing/2014/main" val="4078536113"/>
                        </a:ext>
                      </a:extLst>
                    </a:gridCol>
                    <a:gridCol w="562502">
                      <a:extLst>
                        <a:ext uri="{9D8B030D-6E8A-4147-A177-3AD203B41FA5}">
                          <a16:colId xmlns:a16="http://schemas.microsoft.com/office/drawing/2014/main" val="1450858092"/>
                        </a:ext>
                      </a:extLst>
                    </a:gridCol>
                    <a:gridCol w="543040">
                      <a:extLst>
                        <a:ext uri="{9D8B030D-6E8A-4147-A177-3AD203B41FA5}">
                          <a16:colId xmlns:a16="http://schemas.microsoft.com/office/drawing/2014/main" val="1614007935"/>
                        </a:ext>
                      </a:extLst>
                    </a:gridCol>
                    <a:gridCol w="1006927">
                      <a:extLst>
                        <a:ext uri="{9D8B030D-6E8A-4147-A177-3AD203B41FA5}">
                          <a16:colId xmlns:a16="http://schemas.microsoft.com/office/drawing/2014/main" val="1913772403"/>
                        </a:ext>
                      </a:extLst>
                    </a:gridCol>
                    <a:gridCol w="979873">
                      <a:extLst>
                        <a:ext uri="{9D8B030D-6E8A-4147-A177-3AD203B41FA5}">
                          <a16:colId xmlns:a16="http://schemas.microsoft.com/office/drawing/2014/main" val="1936221803"/>
                        </a:ext>
                      </a:extLst>
                    </a:gridCol>
                    <a:gridCol w="1874520">
                      <a:extLst>
                        <a:ext uri="{9D8B030D-6E8A-4147-A177-3AD203B41FA5}">
                          <a16:colId xmlns:a16="http://schemas.microsoft.com/office/drawing/2014/main" val="2554583379"/>
                        </a:ext>
                      </a:extLst>
                    </a:gridCol>
                    <a:gridCol w="1993392">
                      <a:extLst>
                        <a:ext uri="{9D8B030D-6E8A-4147-A177-3AD203B41FA5}">
                          <a16:colId xmlns:a16="http://schemas.microsoft.com/office/drawing/2014/main" val="1340606581"/>
                        </a:ext>
                      </a:extLst>
                    </a:gridCol>
                    <a:gridCol w="2174747">
                      <a:extLst>
                        <a:ext uri="{9D8B030D-6E8A-4147-A177-3AD203B41FA5}">
                          <a16:colId xmlns:a16="http://schemas.microsoft.com/office/drawing/2014/main" val="970196652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Model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83696" t="-1695" r="-1531522" b="-6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96629" t="-1695" r="-1483146" b="-6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66265" t="-1695" r="-695181" b="-6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77640" t="-1695" r="-616770" b="-6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BHSig</a:t>
                          </a: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-B (80/20)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BHSig</a:t>
                          </a: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-H (100/60)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CEDAR (50/5)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108155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TransOSV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5.11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4.86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5.94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5194974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Baseline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4.71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4.39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5.40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73288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4.83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4.55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5.67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91310311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4.92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4.76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5.61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26864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b="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4.64</a:t>
                          </a:r>
                          <a:endParaRPr lang="zh-CN" sz="14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4.21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5.21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39583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OSVTF</a:t>
                          </a:r>
                          <a:endParaRPr lang="zh-CN" sz="1400" b="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sz="1600" kern="100">
                              <a:solidFill>
                                <a:schemeClr val="tx1"/>
                              </a:solidFill>
                              <a:effectLst/>
                            </a:rPr>
                            <a:t>√</a:t>
                          </a:r>
                          <a:endParaRPr lang="zh-CN" sz="14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4.54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3.90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buNone/>
                          </a:pPr>
                          <a:r>
                            <a:rPr lang="en-US" sz="1600" b="1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4.75</a:t>
                          </a:r>
                          <a:endParaRPr lang="zh-CN" sz="1400" b="1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418603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7BFAD1-F000-3757-E208-6761ABCB435C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25169" y="4465152"/>
                <a:ext cx="10723245" cy="1335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10000"/>
                  </a:lnSpc>
                  <a:defRPr sz="1200">
                    <a:solidFill>
                      <a:schemeClr val="accent1">
                        <a:lumMod val="50000"/>
                        <a:alpha val="8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    Since both OSVTF and </a:t>
                </a:r>
                <a:r>
                  <a:rPr lang="en-US" altLang="zh-CN" sz="1800" kern="100" dirty="0" err="1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TransOSV</a:t>
                </a:r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 take combined feature measures, the features of reference and query images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ℱ</m:t>
                            </m:r>
                          </m:sup>
                        </m:sSubSup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sup>
                        </m:sSubSup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𝒞</m:t>
                            </m:r>
                          </m:sup>
                        </m:sSubSup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𝒫</m:t>
                            </m:r>
                          </m:sup>
                        </m:sSubSup>
                      </m:e>
                    </m:d>
                    <m:r>
                      <a:rPr lang="en-US" altLang="zh-CN" sz="1800" b="0" i="1" kern="100" smtClean="0">
                        <a:solidFill>
                          <a:schemeClr val="tx1">
                            <a:alpha val="80000"/>
                          </a:schemeClr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kern="100" smtClean="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sz="1800" i="1" kern="100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ℱ</m:t>
                            </m:r>
                          </m:sup>
                        </m:sSubSup>
                        <m: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ℋ</m:t>
                            </m:r>
                          </m:sup>
                        </m:sSubSup>
                        <m: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𝒞</m:t>
                            </m:r>
                          </m:sup>
                        </m:sSubSup>
                        <m:r>
                          <a:rPr lang="en-US" altLang="zh-CN" sz="1800" i="1" kern="100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800" b="0" i="1" kern="100" smtClean="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1800" i="1" kern="100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𝒫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effectLst/>
                    <a:cs typeface="Times New Roman" panose="02020603050405020304" pitchFamily="18" charset="0"/>
                  </a:rPr>
                  <a:t>, therefore, ablation experiments are conducted in the innovative part of this </a:t>
                </a:r>
                <a:r>
                  <a:rPr lang="en-US" altLang="zh-CN" sz="1800" kern="100" dirty="0">
                    <a:solidFill>
                      <a:schemeClr val="tx1">
                        <a:alpha val="80000"/>
                      </a:schemeClr>
                    </a:solidFill>
                    <a:cs typeface="Times New Roman" panose="02020603050405020304" pitchFamily="18" charset="0"/>
                  </a:rPr>
                  <a:t>work. The checked areas are where the image features obtained by the corresponding modules in this work are adopted.</a:t>
                </a:r>
                <a:endParaRPr lang="zh-CN" altLang="zh-CN" sz="1800" kern="100" dirty="0">
                  <a:solidFill>
                    <a:schemeClr val="tx1">
                      <a:alpha val="80000"/>
                    </a:schemeClr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7BFAD1-F000-3757-E208-6761ABCB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725169" y="4465152"/>
                <a:ext cx="10723245" cy="1335174"/>
              </a:xfrm>
              <a:prstGeom prst="rect">
                <a:avLst/>
              </a:prstGeom>
              <a:blipFill>
                <a:blip r:embed="rId12"/>
                <a:stretch>
                  <a:fillRect l="-512" t="-1826" b="-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057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7A562-BB4C-0405-80E1-874847F2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608406B-18B4-9CAF-39D6-85636F7429FC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4.6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Experiments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8BC66FA9-23CC-D891-BFF2-A91E67EDA2D2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1C7645C6-DCE7-E104-2AE0-B0BB0B5F2D60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C616B2B5-3307-32CC-47DB-C5228925BB2A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1AB59E72-E023-6AAB-3DB6-924DDCF8C7EC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17EFC4D4-9CA6-B582-F7C4-0691766B8E04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E2A11-C24A-CEA4-37CD-60184A3C0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95" y="1413299"/>
            <a:ext cx="8429439" cy="47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6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25F2-14AE-C2E2-EFB2-8707AAAB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22317B1-9DB6-BF42-39B8-59B3BA57EEA3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4.6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Experiments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09BEC818-C0C5-E9DB-B5E5-CE297CE7CA1C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C704E1E4-50AC-6860-5A8D-0CACA063B02B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4866206A-9D92-8291-70C1-42AAB6C22907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3C7215F2-CEEE-FA1B-1EC6-9A4A13C25C9E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2515EBC4-CA85-113A-8D5B-AD137F4D2DC6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923B7B-582E-EB3D-EADA-C04B10D9F5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07" y="1432184"/>
            <a:ext cx="5743112" cy="45944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91FF59-E915-8853-F59D-A9D2799D46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1" y="1432184"/>
            <a:ext cx="4587011" cy="45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48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81440-C955-E37A-5594-2A2EC11AD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14FFE2C-CDB5-6DEE-DAE9-158975688341}"/>
              </a:ext>
            </a:extLst>
          </p:cNvPr>
          <p:cNvSpPr txBox="1"/>
          <p:nvPr/>
        </p:nvSpPr>
        <p:spPr>
          <a:xfrm>
            <a:off x="500512" y="838805"/>
            <a:ext cx="583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1000">
                      <a:schemeClr val="accent1"/>
                    </a:gs>
                    <a:gs pos="88000">
                      <a:schemeClr val="accent1">
                        <a:lumMod val="75000"/>
                        <a:alpha val="62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4.6 </a:t>
            </a:r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Ablation Experiments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1EC7ABB6-E75D-366A-85FC-1B2E737FFA1E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963025" y="217804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Experiments</a:t>
            </a:r>
          </a:p>
        </p:txBody>
      </p:sp>
      <p:sp>
        <p:nvSpPr>
          <p:cNvPr id="4" name="文本占位符 12">
            <a:extLst>
              <a:ext uri="{FF2B5EF4-FFF2-40B4-BE49-F238E27FC236}">
                <a16:creationId xmlns:a16="http://schemas.microsoft.com/office/drawing/2014/main" id="{D8E66327-A4C2-1C65-B291-42A0D63A06C9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文本占位符 15">
            <a:extLst>
              <a:ext uri="{FF2B5EF4-FFF2-40B4-BE49-F238E27FC236}">
                <a16:creationId xmlns:a16="http://schemas.microsoft.com/office/drawing/2014/main" id="{9B3B70AE-2057-F0B4-44E9-39DDC06E7BFB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8" name="文本占位符 19">
            <a:extLst>
              <a:ext uri="{FF2B5EF4-FFF2-40B4-BE49-F238E27FC236}">
                <a16:creationId xmlns:a16="http://schemas.microsoft.com/office/drawing/2014/main" id="{E6F65710-5D55-9383-D07A-220ABBDE28AC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F3358CA7-1292-0FF5-26C2-A45D6DC5558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9F37AE-2381-2852-FB14-F08AF08A93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86" y="1454125"/>
            <a:ext cx="5766404" cy="45650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ED2328-21AE-B817-7C4A-36B0127FFA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2" y="1454125"/>
            <a:ext cx="4565070" cy="45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2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E0187-FAE2-2EED-2BE5-4915D568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:\环雅\2022\5月\澳门科技大学校园图片\72f082025aafa40f4bfba6b9d037144f78f0f736b30e2.jpg72f082025aafa40f4bfba6b9d037144f78f0f736b30e2">
            <a:extLst>
              <a:ext uri="{FF2B5EF4-FFF2-40B4-BE49-F238E27FC236}">
                <a16:creationId xmlns:a16="http://schemas.microsoft.com/office/drawing/2014/main" id="{EE9ADFB0-3722-B16F-2919-D616FDD5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90" t="16404" b="14403"/>
          <a:stretch>
            <a:fillRect/>
          </a:stretch>
        </p:blipFill>
        <p:spPr bwMode="auto">
          <a:xfrm>
            <a:off x="8096809" y="0"/>
            <a:ext cx="4095191" cy="6857365"/>
          </a:xfrm>
          <a:custGeom>
            <a:avLst/>
            <a:gdLst/>
            <a:ahLst/>
            <a:cxnLst/>
            <a:rect l="l" t="t" r="r" b="b"/>
            <a:pathLst>
              <a:path w="2836502" h="4749701">
                <a:moveTo>
                  <a:pt x="247129" y="0"/>
                </a:moveTo>
                <a:lnTo>
                  <a:pt x="2718420" y="0"/>
                </a:lnTo>
                <a:lnTo>
                  <a:pt x="2718420" y="801663"/>
                </a:lnTo>
                <a:lnTo>
                  <a:pt x="1033723" y="801663"/>
                </a:lnTo>
                <a:lnTo>
                  <a:pt x="967420" y="1784152"/>
                </a:lnTo>
                <a:cubicBezTo>
                  <a:pt x="1134182" y="1770087"/>
                  <a:pt x="1287884" y="1763055"/>
                  <a:pt x="1428527" y="1763055"/>
                </a:cubicBezTo>
                <a:cubicBezTo>
                  <a:pt x="1884611" y="1763055"/>
                  <a:pt x="2244756" y="1887625"/>
                  <a:pt x="2508964" y="2136763"/>
                </a:cubicBezTo>
                <a:cubicBezTo>
                  <a:pt x="2641067" y="2261332"/>
                  <a:pt x="2740144" y="2408002"/>
                  <a:pt x="2806196" y="2576773"/>
                </a:cubicBezTo>
                <a:lnTo>
                  <a:pt x="2836502" y="2668168"/>
                </a:lnTo>
                <a:lnTo>
                  <a:pt x="2836502" y="3645987"/>
                </a:lnTo>
                <a:lnTo>
                  <a:pt x="2785477" y="3790192"/>
                </a:lnTo>
                <a:cubicBezTo>
                  <a:pt x="2705612" y="3982320"/>
                  <a:pt x="2585814" y="4152974"/>
                  <a:pt x="2426085" y="4302156"/>
                </a:cubicBezTo>
                <a:cubicBezTo>
                  <a:pt x="2106625" y="4600519"/>
                  <a:pt x="1672642" y="4749701"/>
                  <a:pt x="1124136" y="4749701"/>
                </a:cubicBezTo>
                <a:cubicBezTo>
                  <a:pt x="680108" y="4749701"/>
                  <a:pt x="305396" y="4682393"/>
                  <a:pt x="0" y="4547778"/>
                </a:cubicBezTo>
                <a:lnTo>
                  <a:pt x="0" y="3706937"/>
                </a:lnTo>
                <a:cubicBezTo>
                  <a:pt x="323478" y="3903836"/>
                  <a:pt x="668052" y="4002286"/>
                  <a:pt x="1033723" y="4002286"/>
                </a:cubicBezTo>
                <a:cubicBezTo>
                  <a:pt x="1308981" y="4002286"/>
                  <a:pt x="1524465" y="3934476"/>
                  <a:pt x="1680177" y="3798857"/>
                </a:cubicBezTo>
                <a:cubicBezTo>
                  <a:pt x="1835888" y="3663237"/>
                  <a:pt x="1913744" y="3479899"/>
                  <a:pt x="1913744" y="3248844"/>
                </a:cubicBezTo>
                <a:cubicBezTo>
                  <a:pt x="1913744" y="2764631"/>
                  <a:pt x="1582229" y="2522525"/>
                  <a:pt x="919200" y="2522525"/>
                </a:cubicBezTo>
                <a:cubicBezTo>
                  <a:pt x="674080" y="2522525"/>
                  <a:pt x="391790" y="2540608"/>
                  <a:pt x="72331" y="2576773"/>
                </a:cubicBez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E0B688-5D5E-E678-4306-EF1B5C8BDB70}"/>
              </a:ext>
            </a:extLst>
          </p:cNvPr>
          <p:cNvSpPr txBox="1"/>
          <p:nvPr/>
        </p:nvSpPr>
        <p:spPr>
          <a:xfrm>
            <a:off x="1437933" y="3102112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3A2970-7FAB-BBAA-0F43-253061B578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52446" y="3702857"/>
            <a:ext cx="372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 &amp; Further Work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0B3EA1B-EFF8-9D04-DABE-2CEE3C2C3A34}"/>
              </a:ext>
            </a:extLst>
          </p:cNvPr>
          <p:cNvCxnSpPr/>
          <p:nvPr/>
        </p:nvCxnSpPr>
        <p:spPr>
          <a:xfrm flipH="1">
            <a:off x="1537900" y="4197704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511A23-1014-4051-1A8A-0FB5032B63DB}"/>
              </a:ext>
            </a:extLst>
          </p:cNvPr>
          <p:cNvGrpSpPr/>
          <p:nvPr/>
        </p:nvGrpSpPr>
        <p:grpSpPr>
          <a:xfrm>
            <a:off x="1555115" y="2760345"/>
            <a:ext cx="1343660" cy="338455"/>
            <a:chOff x="1477297" y="1791315"/>
            <a:chExt cx="1207842" cy="338555"/>
          </a:xfrm>
        </p:grpSpPr>
        <p:sp>
          <p:nvSpPr>
            <p:cNvPr id="8" name="矩形: 圆角 17">
              <a:extLst>
                <a:ext uri="{FF2B5EF4-FFF2-40B4-BE49-F238E27FC236}">
                  <a16:creationId xmlns:a16="http://schemas.microsoft.com/office/drawing/2014/main" id="{53C06814-F310-AB33-05D1-160DEED4B1E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817B3F1-470F-A4B9-6B33-395797BA6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8EC8337-736C-09CB-F969-65566EF2EF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9560" y="2760345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3608731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38BC-195B-8680-CDD2-1DDB8B69A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F7C4EC46-F940-2AE7-F7B9-0E13B2F199E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88301" y="1881900"/>
            <a:ext cx="5888882" cy="3931011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3DE381-FD6E-0BBA-9334-0F4CAD0F11F9}"/>
              </a:ext>
            </a:extLst>
          </p:cNvPr>
          <p:cNvSpPr txBox="1"/>
          <p:nvPr/>
        </p:nvSpPr>
        <p:spPr>
          <a:xfrm>
            <a:off x="526270" y="838805"/>
            <a:ext cx="31570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5.1 Conclusions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FF78985-12A5-41C6-B752-19C9316770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8938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37843AC0-87DB-1435-6513-DDBE4C7962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9895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342CEB0-C16F-86DF-E8EE-A8509B712BE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80852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F08ECA2-DA07-BAFB-4DA6-5B3F97F12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534913"/>
              </p:ext>
            </p:extLst>
          </p:nvPr>
        </p:nvGraphicFramePr>
        <p:xfrm>
          <a:off x="816845" y="2222929"/>
          <a:ext cx="5475847" cy="3428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9E159EC6-7555-24A9-F8E3-AC8926E9D100}"/>
              </a:ext>
            </a:extLst>
          </p:cNvPr>
          <p:cNvGrpSpPr/>
          <p:nvPr/>
        </p:nvGrpSpPr>
        <p:grpSpPr>
          <a:xfrm>
            <a:off x="7688702" y="4826693"/>
            <a:ext cx="3686453" cy="74796"/>
            <a:chOff x="802638" y="3363729"/>
            <a:chExt cx="3686453" cy="74796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BEF3B028-2124-679C-6ACC-B6DFBBF87F5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BAC14A6-2CD5-24F9-4CBE-F0F4B8582013}"/>
                </a:ext>
              </a:extLst>
            </p:cNvPr>
            <p:cNvCxnSpPr/>
            <p:nvPr>
              <p:custDataLst>
                <p:tags r:id="rId20"/>
              </p:custDataLst>
            </p:nvPr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4782031-D74A-BEA7-362D-51C678CBC16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12706" y="2016991"/>
            <a:ext cx="408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01. Multi-Scale Fusion Feature 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13D762-BADB-A213-5F31-098D6665D1F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612706" y="4447090"/>
            <a:ext cx="414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02. Performance Improvements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32538D4-150E-66F4-44CE-7D9A83A89A2A}"/>
              </a:ext>
            </a:extLst>
          </p:cNvPr>
          <p:cNvGrpSpPr/>
          <p:nvPr/>
        </p:nvGrpSpPr>
        <p:grpSpPr>
          <a:xfrm>
            <a:off x="7688702" y="2383461"/>
            <a:ext cx="3686453" cy="77971"/>
            <a:chOff x="802638" y="3363729"/>
            <a:chExt cx="3686453" cy="77971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EA70D204-6F04-DD53-0CE2-B4D7525A44A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5983851-635A-34BC-5CA0-ED4AC99B892F}"/>
                </a:ext>
              </a:extLst>
            </p:cNvPr>
            <p:cNvCxnSpPr/>
            <p:nvPr>
              <p:custDataLst>
                <p:tags r:id="rId18"/>
              </p:custDataLst>
            </p:nvPr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lt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0D28ED22-F4DA-E5E7-75CE-FE1F7E3E72B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12706" y="2507123"/>
            <a:ext cx="4400618" cy="188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    Under the same environment, the performance of OSVTF is improved compared with </a:t>
            </a:r>
            <a:r>
              <a:rPr lang="en-US" sz="1400" spc="100" dirty="0" err="1">
                <a:solidFill>
                  <a:schemeClr val="dk1">
                    <a:lumMod val="75000"/>
                  </a:schemeClr>
                </a:solidFill>
              </a:rPr>
              <a:t>TransOSV</a:t>
            </a: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, which proves that the multi-scale fusion features of images can improve the image feature learning ability to a certain extent based on the combined features.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FC1194-1577-F988-2D4F-646F84611AA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612706" y="4978189"/>
            <a:ext cx="425557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    On the WI task, OSVTF performs about 17% better than </a:t>
            </a:r>
            <a:r>
              <a:rPr lang="en-US" sz="1400" spc="100" dirty="0" err="1">
                <a:solidFill>
                  <a:schemeClr val="dk1">
                    <a:lumMod val="75000"/>
                  </a:schemeClr>
                </a:solidFill>
              </a:rPr>
              <a:t>TransOSV</a:t>
            </a: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. However, it is still far behind </a:t>
            </a:r>
            <a:r>
              <a:rPr lang="en-US" sz="1400" spc="100" dirty="0" err="1">
                <a:solidFill>
                  <a:schemeClr val="dk1">
                    <a:lumMod val="75000"/>
                  </a:schemeClr>
                </a:solidFill>
              </a:rPr>
              <a:t>HTCSigNet</a:t>
            </a: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.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" name="文本占位符 9">
            <a:extLst>
              <a:ext uri="{FF2B5EF4-FFF2-40B4-BE49-F238E27FC236}">
                <a16:creationId xmlns:a16="http://schemas.microsoft.com/office/drawing/2014/main" id="{BA49DB42-F30B-A316-2412-1B389678C068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10451465" y="217802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Conclusions</a:t>
            </a:r>
          </a:p>
        </p:txBody>
      </p:sp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619D82D0-CBF7-D94E-26AE-08CDCC920A6B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9D4F6136-C064-B20D-F6AD-F8BE97E5D835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5" name="文本占位符 19">
            <a:extLst>
              <a:ext uri="{FF2B5EF4-FFF2-40B4-BE49-F238E27FC236}">
                <a16:creationId xmlns:a16="http://schemas.microsoft.com/office/drawing/2014/main" id="{F453F8B2-D8C1-5233-EBBE-0F6FA8F6E774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8990965" y="21780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7" name="文本占位符 12">
            <a:extLst>
              <a:ext uri="{FF2B5EF4-FFF2-40B4-BE49-F238E27FC236}">
                <a16:creationId xmlns:a16="http://schemas.microsoft.com/office/drawing/2014/main" id="{A4945596-0046-33CC-322B-503286B036CB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FF0BD79-9D1B-F12F-E63E-7C62AC9EF479}"/>
              </a:ext>
            </a:extLst>
          </p:cNvPr>
          <p:cNvGrpSpPr/>
          <p:nvPr/>
        </p:nvGrpSpPr>
        <p:grpSpPr>
          <a:xfrm>
            <a:off x="688301" y="1672193"/>
            <a:ext cx="2408467" cy="309344"/>
            <a:chOff x="6390757" y="1810556"/>
            <a:chExt cx="2408467" cy="309344"/>
          </a:xfrm>
        </p:grpSpPr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EC2BCC2A-6C38-F22A-5D8A-3970C28E2AE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390757" y="1812124"/>
              <a:ext cx="2408467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C34E4B4-F971-4139-F514-73A06BCA70E8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6684691" y="1810556"/>
              <a:ext cx="204408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 task performance</a:t>
              </a:r>
              <a:endParaRPr lang="zh-CN" altLang="en-US" sz="14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search-home_86260">
              <a:extLst>
                <a:ext uri="{FF2B5EF4-FFF2-40B4-BE49-F238E27FC236}">
                  <a16:creationId xmlns:a16="http://schemas.microsoft.com/office/drawing/2014/main" id="{FAD0E922-2E3D-5EEE-9C60-EB02FA540351}"/>
                </a:ext>
              </a:extLst>
            </p:cNvPr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>
              <a:off x="6566017" y="1847028"/>
              <a:ext cx="237349" cy="21653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778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2C56-6756-C4A1-7C97-F9938F9FC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41060853-00F2-9D92-09E1-29B75132211B}"/>
              </a:ext>
            </a:extLst>
          </p:cNvPr>
          <p:cNvSpPr txBox="1"/>
          <p:nvPr/>
        </p:nvSpPr>
        <p:spPr>
          <a:xfrm>
            <a:off x="539150" y="838805"/>
            <a:ext cx="30282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5.1 Conclusions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d51ce6fb-ffa9-419c-b1e4-336792912f35" descr="nBcAAB+LCAAAAAAABADNV02P2jAQ/S/u9karOB8EuIVmU/Ww3ZUW9VJxSIkBb0mCEiOBVvz3OiaU8SYYjLDghsee5M17eTPmHT3QBA0QRh30wDZLwn+/pnHBQhrPijh9yhOy4HsvRb4kBaOkRIPf73WSDZJ+xYsVqU9tePyJZjRdpSKMBtZXi4fiNQhhSwRDMqFpvAjpjDL+bB75Ub6QYkIyVh9kxYp0UL3oiqTvRb5aCtTbzh6MA8B8yxd5AcDUyfujLjj6PJ3SCRnNSUpEFt8a0YwFWfI6j5M99GFBZ3OWkbKsA89/3siEgbSBxxPFI8XxVTnnD/8URXZo94MKZytoD9LOCprNmqiR9Rm1Z3dB9jDPFyTOmuk7+trS/RvI50P5bACmd758fRPy+e3yuYHXCwMoHwSNLW39pHSsL6CUfwMDepIBHYhGw4HYiAX77RpG0TCyLKihBFvfg1L6BSaU8m/gQl9yoQvRaNgQG/EhttpF7PrBYxRCESFuW9+IUvoFRuT5Y46QZgl/mTQVoSuD5G1VspQLUZ88zNKNoLIg09rV6CXmA5cwUpRip/EEsM8FzhKyRgO7w8vl47qG+KUvaH3Mkjpg+yLARViSnzy7ArqrR4QwGm+bw/2A6bzFGDAJm8CIrEHZH2Q5FO+hrS4pAnwpEdJSYvX+61fofrSIUlnneBE7f8Eadh8+iuiiunMFk8rA3FklYbUd9vb5H6zEhUaTNi5R3YGVKxeQE884J5WWhjg59ZlcRklXvwv4N+oCtqJ4H5aoXMDiff0ugK0jbUDByvlt4PolNialUtreHbYBFSc9WLlyATnpG+fEcBu4OiWOpd8G8K1uA46ieiyNxFMryAC+oBccuxKoqDm/GZip09b6+PE9XgyUxEjD7tQKEtP4X3h9Ygy3BTO8uBe0hltdEVwVA9KYPLWCDHj6rcE+dk1QUXN+azBTZ1fPAXd2WRjGk7/u/m/w6a9BmoanVpAl3zxLhvvENXkZb/8BQGWJ85wXAAA=">
            <a:extLst>
              <a:ext uri="{FF2B5EF4-FFF2-40B4-BE49-F238E27FC236}">
                <a16:creationId xmlns:a16="http://schemas.microsoft.com/office/drawing/2014/main" id="{59B929F1-4A2A-6976-B2E2-4EF03B15364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00455" y="1939394"/>
            <a:ext cx="9405435" cy="1889511"/>
            <a:chOff x="1668965" y="2194937"/>
            <a:chExt cx="8854070" cy="1778744"/>
          </a:xfrm>
        </p:grpSpPr>
        <p:sp>
          <p:nvSpPr>
            <p:cNvPr id="46" name="ExtraShape1">
              <a:extLst>
                <a:ext uri="{FF2B5EF4-FFF2-40B4-BE49-F238E27FC236}">
                  <a16:creationId xmlns:a16="http://schemas.microsoft.com/office/drawing/2014/main" id="{0CBF92BD-6917-0881-8CC0-8EC3CE6D8B2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flipH="1">
              <a:off x="1775555" y="2301528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47" name="ValueShape1">
              <a:extLst>
                <a:ext uri="{FF2B5EF4-FFF2-40B4-BE49-F238E27FC236}">
                  <a16:creationId xmlns:a16="http://schemas.microsoft.com/office/drawing/2014/main" id="{D5D86F05-DFF4-F0A2-D737-1D2F420BFEA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849424" y="2375397"/>
              <a:ext cx="1417825" cy="1417825"/>
            </a:xfrm>
            <a:prstGeom prst="blockArc">
              <a:avLst>
                <a:gd name="adj1" fmla="val 16200000"/>
                <a:gd name="adj2" fmla="val 18612841"/>
                <a:gd name="adj3" fmla="val 5901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48" name="ExtraShape2">
              <a:extLst>
                <a:ext uri="{FF2B5EF4-FFF2-40B4-BE49-F238E27FC236}">
                  <a16:creationId xmlns:a16="http://schemas.microsoft.com/office/drawing/2014/main" id="{120E837C-0FE5-3E87-7382-BEF29AC4139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668965" y="2194938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49" name="ExtraShape1">
              <a:extLst>
                <a:ext uri="{FF2B5EF4-FFF2-40B4-BE49-F238E27FC236}">
                  <a16:creationId xmlns:a16="http://schemas.microsoft.com/office/drawing/2014/main" id="{85ACC3AB-E204-A678-D231-C28A79844C2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flipH="1">
              <a:off x="4125202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0" name="ValueShape2">
              <a:extLst>
                <a:ext uri="{FF2B5EF4-FFF2-40B4-BE49-F238E27FC236}">
                  <a16:creationId xmlns:a16="http://schemas.microsoft.com/office/drawing/2014/main" id="{F0557AFF-154F-5655-6091-452FA7EA02C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199071" y="2375396"/>
              <a:ext cx="1417825" cy="1417825"/>
            </a:xfrm>
            <a:prstGeom prst="blockArc">
              <a:avLst>
                <a:gd name="adj1" fmla="val 16200000"/>
                <a:gd name="adj2" fmla="val 20995928"/>
                <a:gd name="adj3" fmla="val 5877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ExtraShape2">
              <a:extLst>
                <a:ext uri="{FF2B5EF4-FFF2-40B4-BE49-F238E27FC236}">
                  <a16:creationId xmlns:a16="http://schemas.microsoft.com/office/drawing/2014/main" id="{C6CAAB8A-1F6C-3CF7-AB83-5201DF729E7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018612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2" name="ExtraShape1">
              <a:extLst>
                <a:ext uri="{FF2B5EF4-FFF2-40B4-BE49-F238E27FC236}">
                  <a16:creationId xmlns:a16="http://schemas.microsoft.com/office/drawing/2014/main" id="{CD0D582D-0E7C-3F91-9C65-DDD07D39A2A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flipH="1">
              <a:off x="6474850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3" name="ValueShape3">
              <a:extLst>
                <a:ext uri="{FF2B5EF4-FFF2-40B4-BE49-F238E27FC236}">
                  <a16:creationId xmlns:a16="http://schemas.microsoft.com/office/drawing/2014/main" id="{95CCBE53-1873-1350-E2D2-3C139175242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48719" y="2375396"/>
              <a:ext cx="1417825" cy="1417825"/>
            </a:xfrm>
            <a:prstGeom prst="blockArc">
              <a:avLst>
                <a:gd name="adj1" fmla="val 16200000"/>
                <a:gd name="adj2" fmla="val 1878280"/>
                <a:gd name="adj3" fmla="val 6576"/>
              </a:avLst>
            </a:prstGeom>
            <a:solidFill>
              <a:schemeClr val="dk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4" name="ExtraShape2">
              <a:extLst>
                <a:ext uri="{FF2B5EF4-FFF2-40B4-BE49-F238E27FC236}">
                  <a16:creationId xmlns:a16="http://schemas.microsoft.com/office/drawing/2014/main" id="{9E0F3EA2-3F0A-8A60-DC58-E57457AA82D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368260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5" name="ExtraShape1">
              <a:extLst>
                <a:ext uri="{FF2B5EF4-FFF2-40B4-BE49-F238E27FC236}">
                  <a16:creationId xmlns:a16="http://schemas.microsoft.com/office/drawing/2014/main" id="{440130B6-2E6F-93CD-B464-8DD2588C921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flipH="1">
              <a:off x="8850881" y="2301527"/>
              <a:ext cx="1565565" cy="1565564"/>
            </a:xfrm>
            <a:prstGeom prst="blockArc">
              <a:avLst>
                <a:gd name="adj1" fmla="val 16200000"/>
                <a:gd name="adj2" fmla="val 11759820"/>
                <a:gd name="adj3" fmla="val 46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6" name="ValueShape4">
              <a:extLst>
                <a:ext uri="{FF2B5EF4-FFF2-40B4-BE49-F238E27FC236}">
                  <a16:creationId xmlns:a16="http://schemas.microsoft.com/office/drawing/2014/main" id="{E7CE21C3-3363-8B3C-065D-37349DA4B64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924750" y="2375396"/>
              <a:ext cx="1417825" cy="1417825"/>
            </a:xfrm>
            <a:prstGeom prst="blockArc">
              <a:avLst>
                <a:gd name="adj1" fmla="val 16200000"/>
                <a:gd name="adj2" fmla="val 1216197"/>
                <a:gd name="adj3" fmla="val 6095"/>
              </a:avLst>
            </a:prstGeom>
            <a:solidFill>
              <a:schemeClr val="accent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7" name="ExtraShape2">
              <a:extLst>
                <a:ext uri="{FF2B5EF4-FFF2-40B4-BE49-F238E27FC236}">
                  <a16:creationId xmlns:a16="http://schemas.microsoft.com/office/drawing/2014/main" id="{F12CDE4C-5DBA-7D29-3968-B5077E0573B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744291" y="2194937"/>
              <a:ext cx="1778744" cy="1778743"/>
            </a:xfrm>
            <a:prstGeom prst="blockArc">
              <a:avLst>
                <a:gd name="adj1" fmla="val 16200000"/>
                <a:gd name="adj2" fmla="val 11759820"/>
                <a:gd name="adj3" fmla="val 1800"/>
              </a:avLst>
            </a:prstGeom>
            <a:solidFill>
              <a:schemeClr val="dk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59" name="ValueText1">
              <a:extLst>
                <a:ext uri="{FF2B5EF4-FFF2-40B4-BE49-F238E27FC236}">
                  <a16:creationId xmlns:a16="http://schemas.microsoft.com/office/drawing/2014/main" id="{87A8A838-0B1B-C5D6-D19E-DE5E4E244E2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2135112" y="2843195"/>
              <a:ext cx="846449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>
                      <a:lumMod val="75000"/>
                    </a:schemeClr>
                  </a:solidFill>
                  <a:latin typeface="Impact" panose="020B0806030902050204" pitchFamily="34" charset="0"/>
                </a:rPr>
                <a:t>15.01%</a:t>
              </a:r>
            </a:p>
          </p:txBody>
        </p:sp>
        <p:sp>
          <p:nvSpPr>
            <p:cNvPr id="60" name="ValueText2">
              <a:extLst>
                <a:ext uri="{FF2B5EF4-FFF2-40B4-BE49-F238E27FC236}">
                  <a16:creationId xmlns:a16="http://schemas.microsoft.com/office/drawing/2014/main" id="{881246FB-6D1F-4BF2-0563-302BD62FA4D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4496691" y="2943665"/>
              <a:ext cx="818736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>
                      <a:lumMod val="75000"/>
                    </a:schemeClr>
                  </a:solidFill>
                  <a:latin typeface="Impact" panose="020B0806030902050204" pitchFamily="34" charset="0"/>
                </a:rPr>
                <a:t>24.62%</a:t>
              </a:r>
            </a:p>
          </p:txBody>
        </p:sp>
        <p:sp>
          <p:nvSpPr>
            <p:cNvPr id="61" name="ValueText3">
              <a:extLst>
                <a:ext uri="{FF2B5EF4-FFF2-40B4-BE49-F238E27FC236}">
                  <a16:creationId xmlns:a16="http://schemas.microsoft.com/office/drawing/2014/main" id="{6B77D4E5-1003-0ACC-7D8A-17A0AD4DCB9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832238" y="2950054"/>
              <a:ext cx="850785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dk1"/>
                  </a:solidFill>
                  <a:latin typeface="Impact" panose="020B0806030902050204" pitchFamily="34" charset="0"/>
                </a:rPr>
                <a:t>36.46%</a:t>
              </a:r>
            </a:p>
          </p:txBody>
        </p:sp>
        <p:sp>
          <p:nvSpPr>
            <p:cNvPr id="62" name="ValueText4">
              <a:extLst>
                <a:ext uri="{FF2B5EF4-FFF2-40B4-BE49-F238E27FC236}">
                  <a16:creationId xmlns:a16="http://schemas.microsoft.com/office/drawing/2014/main" id="{19D0212C-74BF-CAA5-829B-4E84A711515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210036" y="2943665"/>
              <a:ext cx="858806" cy="275467"/>
            </a:xfrm>
            <a:prstGeom prst="rect">
              <a:avLst/>
            </a:prstGeom>
          </p:spPr>
          <p:txBody>
            <a:bodyPr wrap="none" lIns="0" tIns="0" rIns="0" bIns="0" numCol="1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Impact" panose="020B0806030902050204" pitchFamily="34" charset="0"/>
                </a:rPr>
                <a:t>33.44%</a:t>
              </a:r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3169BA1D-FE5D-9657-39C4-4839BB94C93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80255" y="4046385"/>
            <a:ext cx="232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 </a:t>
            </a:r>
            <a:r>
              <a:rPr lang="en-US" altLang="zh-CN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BHSig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-B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F26D4ED-1364-274E-12E4-77B1EE7F052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7280" y="4403756"/>
            <a:ext cx="218677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50/50, 80/20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C226225-1E2B-3485-A44C-FF011992559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05090" y="4040446"/>
            <a:ext cx="246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 </a:t>
            </a:r>
            <a:r>
              <a:rPr lang="en-US" altLang="zh-CN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BHSig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-H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7DF80C2-79F5-1A86-7E53-8C7E3CB831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45745" y="4413913"/>
            <a:ext cx="218677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100/60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64D6BDD-5501-D60E-FD71-5420ABD66BB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370236" y="4040446"/>
            <a:ext cx="193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WD </a:t>
            </a:r>
            <a:r>
              <a:rPr lang="en-US" altLang="zh-CN" b="1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BHSig</a:t>
            </a:r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-B</a:t>
            </a:r>
            <a:endParaRPr lang="zh-CN" altLang="en-US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B400F740-796F-DB36-3215-70E7B9BAEAC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47639" y="4414685"/>
            <a:ext cx="218677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80/20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25313ED-0B0F-9641-9660-82BC3213B6B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872081" y="4047042"/>
            <a:ext cx="19338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WD </a:t>
            </a:r>
            <a:r>
              <a:rPr lang="en-US" altLang="zh-CN" b="1" dirty="0" err="1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BHSig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-H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FCA6ADD-DD93-AFF1-9CD9-A4B35AA31A8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776104" y="4410674"/>
            <a:ext cx="2186772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hangingPunct="0">
              <a:lnSpc>
                <a:spcPct val="120000"/>
              </a:lnSpc>
            </a:pPr>
            <a:r>
              <a:rPr lang="en-US" sz="1400" spc="100" dirty="0">
                <a:solidFill>
                  <a:schemeClr val="dk1">
                    <a:lumMod val="75000"/>
                  </a:schemeClr>
                </a:solidFill>
              </a:rPr>
              <a:t>100/60</a:t>
            </a:r>
            <a:endParaRPr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" name="文本占位符 9">
            <a:extLst>
              <a:ext uri="{FF2B5EF4-FFF2-40B4-BE49-F238E27FC236}">
                <a16:creationId xmlns:a16="http://schemas.microsoft.com/office/drawing/2014/main" id="{6B76C204-FADC-B55E-F305-76BEFC226A18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10451465" y="217802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Conclusions</a:t>
            </a:r>
          </a:p>
        </p:txBody>
      </p:sp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4DE3EA7B-81D1-82E2-7343-64307B1B655D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8B581359-9A1A-D97C-5C8D-2C3B19A0DA10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5" name="文本占位符 19">
            <a:extLst>
              <a:ext uri="{FF2B5EF4-FFF2-40B4-BE49-F238E27FC236}">
                <a16:creationId xmlns:a16="http://schemas.microsoft.com/office/drawing/2014/main" id="{1F8D6E79-F904-2E5B-5325-9C230DF79ACF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990965" y="21780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7" name="文本占位符 12">
            <a:extLst>
              <a:ext uri="{FF2B5EF4-FFF2-40B4-BE49-F238E27FC236}">
                <a16:creationId xmlns:a16="http://schemas.microsoft.com/office/drawing/2014/main" id="{9E0791B3-A19B-9733-BD53-B88B9163ECD5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9" name="ValueText1">
            <a:extLst>
              <a:ext uri="{FF2B5EF4-FFF2-40B4-BE49-F238E27FC236}">
                <a16:creationId xmlns:a16="http://schemas.microsoft.com/office/drawing/2014/main" id="{F167CE67-CFB8-9C5A-F7C2-F046CFDF813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895630" y="3036955"/>
            <a:ext cx="899159" cy="292621"/>
          </a:xfrm>
          <a:prstGeom prst="rect">
            <a:avLst/>
          </a:prstGeom>
        </p:spPr>
        <p:txBody>
          <a:bodyPr wrap="none" lIns="0" tIns="0" rIns="0" bIns="0" numCol="1" anchor="ctr" anchorCtr="1">
            <a:prstTxWarp prst="textPlain">
              <a:avLst/>
            </a:prstTxWarp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dirty="0">
                <a:solidFill>
                  <a:schemeClr val="dk1">
                    <a:lumMod val="75000"/>
                  </a:schemeClr>
                </a:solidFill>
                <a:latin typeface="Impact" panose="020B0806030902050204" pitchFamily="34" charset="0"/>
              </a:rPr>
              <a:t>12.56%</a:t>
            </a:r>
          </a:p>
        </p:txBody>
      </p:sp>
    </p:spTree>
    <p:extLst>
      <p:ext uri="{BB962C8B-B14F-4D97-AF65-F5344CB8AC3E}">
        <p14:creationId xmlns:p14="http://schemas.microsoft.com/office/powerpoint/2010/main" val="374342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958590" y="1406525"/>
            <a:ext cx="4267200" cy="4267200"/>
          </a:xfrm>
          <a:prstGeom prst="ellipse">
            <a:avLst/>
          </a:prstGeom>
          <a:blipFill rotWithShape="1"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958590" y="1406525"/>
            <a:ext cx="4267200" cy="4267200"/>
          </a:xfrm>
          <a:prstGeom prst="ellipse">
            <a:avLst/>
          </a:prstGeom>
          <a:solidFill>
            <a:srgbClr val="2C7AC3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4585335" y="2025650"/>
            <a:ext cx="3021330" cy="3021330"/>
          </a:xfrm>
          <a:prstGeom prst="ellipse">
            <a:avLst/>
          </a:prstGeom>
          <a:solidFill>
            <a:schemeClr val="l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00512" y="838805"/>
            <a:ext cx="480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5.2 Further Work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586350" y="1929326"/>
            <a:ext cx="317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2D Attention Mechanism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8599293" y="2248889"/>
            <a:ext cx="3523054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In 2017, the attention mechanism of Transformer was applied to flat features, and the image should be calculated in 2D dimension.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586351" y="4278397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Forged</a:t>
            </a:r>
            <a:r>
              <a:rPr lang="zh-CN" alt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8599293" y="4597960"/>
            <a:ext cx="3237457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The experimental part should focus on the details of forged signatures.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69912" y="4278397"/>
            <a:ext cx="3061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Backbone Optimization</a:t>
            </a:r>
          </a:p>
          <a:p>
            <a:pPr algn="r"/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500512" y="1952441"/>
            <a:ext cx="313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limitations</a:t>
            </a:r>
            <a:endParaRPr lang="zh-CN" altLang="en-US" b="1" dirty="0">
              <a:gradFill>
                <a:gsLst>
                  <a:gs pos="0">
                    <a:srgbClr val="006EC0">
                      <a:lumMod val="75000"/>
                      <a:alpha val="88000"/>
                    </a:srgbClr>
                  </a:gs>
                  <a:gs pos="100000">
                    <a:srgbClr val="006EC0">
                      <a:lumMod val="75000"/>
                      <a:alpha val="62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430212" y="2284704"/>
            <a:ext cx="3200837" cy="162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Due to the limited number of GPU devices, it is impossible to reproduce the performance of recent models 100%, so the actual performance of OSVTF should be better.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839289" y="154964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b="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839289" y="3859753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8586351" y="1555949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gradFill>
                  <a:gsLst>
                    <a:gs pos="79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</a:rPr>
              <a:t>03</a:t>
            </a: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8599293" y="3856464"/>
            <a:ext cx="279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gradFill>
                  <a:gsLst>
                    <a:gs pos="0">
                      <a:srgbClr val="006EC0">
                        <a:lumMod val="75000"/>
                      </a:srgbClr>
                    </a:gs>
                    <a:gs pos="79000">
                      <a:srgbClr val="006EC0">
                        <a:lumMod val="75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cxnSp>
        <p:nvCxnSpPr>
          <p:cNvPr id="10" name="直接连接符 9"/>
          <p:cNvCxnSpPr/>
          <p:nvPr>
            <p:custDataLst>
              <p:tags r:id="rId13"/>
            </p:custDataLst>
          </p:nvPr>
        </p:nvCxnSpPr>
        <p:spPr>
          <a:xfrm flipH="1">
            <a:off x="557214" y="3427337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4"/>
            </p:custDataLst>
          </p:nvPr>
        </p:nvCxnSpPr>
        <p:spPr>
          <a:xfrm flipH="1">
            <a:off x="557214" y="5764137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5"/>
            </p:custDataLst>
          </p:nvPr>
        </p:nvCxnSpPr>
        <p:spPr>
          <a:xfrm flipH="1">
            <a:off x="8700197" y="5795145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6"/>
            </p:custDataLst>
          </p:nvPr>
        </p:nvCxnSpPr>
        <p:spPr>
          <a:xfrm flipH="1">
            <a:off x="8712897" y="3458345"/>
            <a:ext cx="2935286" cy="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50450" y="4608803"/>
            <a:ext cx="3580599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In the backbone link, the more mini ResNet-18 and ResNet-34 were used for experiments, and the image size was set to be small.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pic>
        <p:nvPicPr>
          <p:cNvPr id="4" name="图片 3" descr="9922720e0cf3d7ca7bcb6d2a3350a9096b63f6240315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228590" y="2668905"/>
            <a:ext cx="1734820" cy="1734820"/>
          </a:xfrm>
          <a:prstGeom prst="rect">
            <a:avLst/>
          </a:prstGeom>
        </p:spPr>
      </p:pic>
      <p:sp>
        <p:nvSpPr>
          <p:cNvPr id="5" name="文本占位符 9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10451465" y="217802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Conclusions</a:t>
            </a:r>
          </a:p>
        </p:txBody>
      </p:sp>
      <p:sp>
        <p:nvSpPr>
          <p:cNvPr id="7" name="文本占位符 1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8" name="文本占位符 15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7469790" y="217804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12" name="文本占位符 19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8990965" y="21780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13" name="文本占位符 12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600011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</a:rPr>
              <a:t>[12] Offline handwritten signature verification—Literature review</a:t>
            </a:r>
          </a:p>
        </p:txBody>
      </p:sp>
      <p:sp>
        <p:nvSpPr>
          <p:cNvPr id="7" name="平行四边形 6"/>
          <p:cNvSpPr/>
          <p:nvPr>
            <p:custDataLst>
              <p:tags r:id="rId3"/>
            </p:custDataLst>
          </p:nvPr>
        </p:nvSpPr>
        <p:spPr>
          <a:xfrm>
            <a:off x="778510" y="1671955"/>
            <a:ext cx="4473575" cy="3221990"/>
          </a:xfrm>
          <a:prstGeom prst="parallelogram">
            <a:avLst>
              <a:gd name="adj" fmla="val 0"/>
            </a:avLst>
          </a:prstGeom>
          <a:solidFill>
            <a:schemeClr val="accent1">
              <a:lumMod val="7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380" y="812800"/>
            <a:ext cx="4504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1.1 Research Background</a:t>
            </a: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801329" y="5113557"/>
            <a:ext cx="6107469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Handwritten signature verification is a personal identity verification application of biometric technology</a:t>
            </a:r>
          </a:p>
        </p:txBody>
      </p:sp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>
            <a:off x="777160" y="5201811"/>
            <a:ext cx="0" cy="408414"/>
          </a:xfrm>
          <a:prstGeom prst="line">
            <a:avLst/>
          </a:prstGeom>
          <a:ln w="50800">
            <a:solidFill>
              <a:schemeClr val="accent1">
                <a:lumMod val="75000"/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7665720" y="1605915"/>
            <a:ext cx="3388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Biometrcis Technology</a:t>
            </a: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7665720" y="1906270"/>
            <a:ext cx="4278233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sym typeface="+mn-ea"/>
              </a:rPr>
              <a:t>Identify or verify personal identity based on the user's fingerprints, iris, signature and other physiological characteristics.</a:t>
            </a: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grpSp>
        <p:nvGrpSpPr>
          <p:cNvPr id="50" name="Group 19"/>
          <p:cNvGrpSpPr/>
          <p:nvPr>
            <p:custDataLst>
              <p:tags r:id="rId8"/>
            </p:custDataLst>
          </p:nvPr>
        </p:nvGrpSpPr>
        <p:grpSpPr>
          <a:xfrm>
            <a:off x="7023848" y="1530226"/>
            <a:ext cx="533469" cy="533469"/>
            <a:chOff x="4107620" y="3296640"/>
            <a:chExt cx="604504" cy="604504"/>
          </a:xfrm>
        </p:grpSpPr>
        <p:sp>
          <p:nvSpPr>
            <p:cNvPr id="51" name="椭圆 50"/>
            <p:cNvSpPr/>
            <p:nvPr>
              <p:custDataLst>
                <p:tags r:id="rId26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search-home_86260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auto">
            <a:xfrm>
              <a:off x="4183132" y="3396267"/>
              <a:ext cx="457071" cy="372933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62" name="Group 19"/>
          <p:cNvGrpSpPr/>
          <p:nvPr>
            <p:custDataLst>
              <p:tags r:id="rId9"/>
            </p:custDataLst>
          </p:nvPr>
        </p:nvGrpSpPr>
        <p:grpSpPr>
          <a:xfrm>
            <a:off x="7023848" y="4063790"/>
            <a:ext cx="533469" cy="533469"/>
            <a:chOff x="4107620" y="3296640"/>
            <a:chExt cx="604504" cy="604504"/>
          </a:xfrm>
        </p:grpSpPr>
        <p:sp>
          <p:nvSpPr>
            <p:cNvPr id="63" name="椭圆 62"/>
            <p:cNvSpPr/>
            <p:nvPr>
              <p:custDataLst>
                <p:tags r:id="rId24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4" name="search-home_86260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auto">
            <a:xfrm>
              <a:off x="4232504" y="3489487"/>
              <a:ext cx="399859" cy="295818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88862 h 440259"/>
                <a:gd name="T31" fmla="*/ 88862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278945 h 440259"/>
                <a:gd name="T59" fmla="*/ 278945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08" h="4896">
                  <a:moveTo>
                    <a:pt x="6608" y="638"/>
                  </a:moveTo>
                  <a:lnTo>
                    <a:pt x="6608" y="2638"/>
                  </a:lnTo>
                  <a:cubicBezTo>
                    <a:pt x="6608" y="2638"/>
                    <a:pt x="6180" y="2723"/>
                    <a:pt x="6092" y="2734"/>
                  </a:cubicBezTo>
                  <a:cubicBezTo>
                    <a:pt x="6004" y="2745"/>
                    <a:pt x="5728" y="2834"/>
                    <a:pt x="5528" y="2642"/>
                  </a:cubicBezTo>
                  <a:cubicBezTo>
                    <a:pt x="5219" y="2346"/>
                    <a:pt x="4122" y="1254"/>
                    <a:pt x="4122" y="1254"/>
                  </a:cubicBezTo>
                  <a:cubicBezTo>
                    <a:pt x="4122" y="1254"/>
                    <a:pt x="3932" y="1069"/>
                    <a:pt x="3629" y="1229"/>
                  </a:cubicBezTo>
                  <a:cubicBezTo>
                    <a:pt x="3350" y="1376"/>
                    <a:pt x="2936" y="1592"/>
                    <a:pt x="2764" y="1675"/>
                  </a:cubicBezTo>
                  <a:cubicBezTo>
                    <a:pt x="2437" y="1849"/>
                    <a:pt x="2167" y="1574"/>
                    <a:pt x="2167" y="1364"/>
                  </a:cubicBezTo>
                  <a:cubicBezTo>
                    <a:pt x="2167" y="1201"/>
                    <a:pt x="2269" y="1090"/>
                    <a:pt x="2414" y="1009"/>
                  </a:cubicBezTo>
                  <a:cubicBezTo>
                    <a:pt x="2808" y="770"/>
                    <a:pt x="3637" y="305"/>
                    <a:pt x="3983" y="121"/>
                  </a:cubicBezTo>
                  <a:cubicBezTo>
                    <a:pt x="4193" y="9"/>
                    <a:pt x="4344" y="0"/>
                    <a:pt x="4633" y="243"/>
                  </a:cubicBezTo>
                  <a:cubicBezTo>
                    <a:pt x="4988" y="541"/>
                    <a:pt x="5304" y="814"/>
                    <a:pt x="5304" y="814"/>
                  </a:cubicBezTo>
                  <a:cubicBezTo>
                    <a:pt x="5304" y="814"/>
                    <a:pt x="5407" y="900"/>
                    <a:pt x="5571" y="865"/>
                  </a:cubicBezTo>
                  <a:cubicBezTo>
                    <a:pt x="5975" y="780"/>
                    <a:pt x="6608" y="638"/>
                    <a:pt x="6608" y="638"/>
                  </a:cubicBezTo>
                  <a:close/>
                  <a:moveTo>
                    <a:pt x="2241" y="4027"/>
                  </a:moveTo>
                  <a:cubicBezTo>
                    <a:pt x="2294" y="3891"/>
                    <a:pt x="2277" y="3738"/>
                    <a:pt x="2175" y="3633"/>
                  </a:cubicBezTo>
                  <a:cubicBezTo>
                    <a:pt x="2083" y="3540"/>
                    <a:pt x="1950" y="3515"/>
                    <a:pt x="1822" y="3544"/>
                  </a:cubicBezTo>
                  <a:cubicBezTo>
                    <a:pt x="1858" y="3418"/>
                    <a:pt x="1838" y="3283"/>
                    <a:pt x="1746" y="3188"/>
                  </a:cubicBezTo>
                  <a:cubicBezTo>
                    <a:pt x="1654" y="3095"/>
                    <a:pt x="1521" y="3070"/>
                    <a:pt x="1394" y="3099"/>
                  </a:cubicBezTo>
                  <a:cubicBezTo>
                    <a:pt x="1429" y="2973"/>
                    <a:pt x="1409" y="2838"/>
                    <a:pt x="1317" y="2744"/>
                  </a:cubicBezTo>
                  <a:cubicBezTo>
                    <a:pt x="1173" y="2596"/>
                    <a:pt x="924" y="2602"/>
                    <a:pt x="760" y="2758"/>
                  </a:cubicBezTo>
                  <a:cubicBezTo>
                    <a:pt x="597" y="2915"/>
                    <a:pt x="492" y="3198"/>
                    <a:pt x="638" y="3365"/>
                  </a:cubicBezTo>
                  <a:cubicBezTo>
                    <a:pt x="783" y="3531"/>
                    <a:pt x="950" y="3430"/>
                    <a:pt x="1077" y="3401"/>
                  </a:cubicBezTo>
                  <a:cubicBezTo>
                    <a:pt x="1042" y="3527"/>
                    <a:pt x="936" y="3645"/>
                    <a:pt x="1066" y="3810"/>
                  </a:cubicBezTo>
                  <a:cubicBezTo>
                    <a:pt x="1197" y="3975"/>
                    <a:pt x="1378" y="3875"/>
                    <a:pt x="1506" y="3846"/>
                  </a:cubicBezTo>
                  <a:cubicBezTo>
                    <a:pt x="1470" y="3972"/>
                    <a:pt x="1369" y="4101"/>
                    <a:pt x="1494" y="4254"/>
                  </a:cubicBezTo>
                  <a:cubicBezTo>
                    <a:pt x="1621" y="4408"/>
                    <a:pt x="1829" y="4326"/>
                    <a:pt x="1966" y="4283"/>
                  </a:cubicBezTo>
                  <a:cubicBezTo>
                    <a:pt x="1913" y="4419"/>
                    <a:pt x="1799" y="4566"/>
                    <a:pt x="1945" y="4730"/>
                  </a:cubicBezTo>
                  <a:cubicBezTo>
                    <a:pt x="2090" y="4896"/>
                    <a:pt x="2426" y="4819"/>
                    <a:pt x="2590" y="4663"/>
                  </a:cubicBezTo>
                  <a:cubicBezTo>
                    <a:pt x="2753" y="4506"/>
                    <a:pt x="2769" y="4258"/>
                    <a:pt x="2625" y="4110"/>
                  </a:cubicBezTo>
                  <a:cubicBezTo>
                    <a:pt x="2526" y="4008"/>
                    <a:pt x="2378" y="3985"/>
                    <a:pt x="2241" y="4027"/>
                  </a:cubicBezTo>
                  <a:close/>
                  <a:moveTo>
                    <a:pt x="5233" y="2987"/>
                  </a:moveTo>
                  <a:cubicBezTo>
                    <a:pt x="4047" y="1802"/>
                    <a:pt x="4605" y="2359"/>
                    <a:pt x="3967" y="1720"/>
                  </a:cubicBezTo>
                  <a:cubicBezTo>
                    <a:pt x="3967" y="1720"/>
                    <a:pt x="3775" y="1529"/>
                    <a:pt x="3523" y="1640"/>
                  </a:cubicBezTo>
                  <a:cubicBezTo>
                    <a:pt x="3346" y="1718"/>
                    <a:pt x="3117" y="1824"/>
                    <a:pt x="2945" y="1905"/>
                  </a:cubicBezTo>
                  <a:cubicBezTo>
                    <a:pt x="2757" y="2004"/>
                    <a:pt x="2621" y="2034"/>
                    <a:pt x="2557" y="2034"/>
                  </a:cubicBezTo>
                  <a:cubicBezTo>
                    <a:pt x="2192" y="2031"/>
                    <a:pt x="1896" y="1738"/>
                    <a:pt x="1896" y="1373"/>
                  </a:cubicBezTo>
                  <a:cubicBezTo>
                    <a:pt x="1896" y="1137"/>
                    <a:pt x="2022" y="931"/>
                    <a:pt x="2209" y="814"/>
                  </a:cubicBezTo>
                  <a:cubicBezTo>
                    <a:pt x="2472" y="632"/>
                    <a:pt x="3078" y="310"/>
                    <a:pt x="3078" y="310"/>
                  </a:cubicBezTo>
                  <a:cubicBezTo>
                    <a:pt x="3078" y="310"/>
                    <a:pt x="2894" y="76"/>
                    <a:pt x="2489" y="76"/>
                  </a:cubicBezTo>
                  <a:cubicBezTo>
                    <a:pt x="2085" y="76"/>
                    <a:pt x="1240" y="629"/>
                    <a:pt x="1240" y="629"/>
                  </a:cubicBezTo>
                  <a:cubicBezTo>
                    <a:pt x="1240" y="629"/>
                    <a:pt x="1000" y="783"/>
                    <a:pt x="659" y="644"/>
                  </a:cubicBezTo>
                  <a:lnTo>
                    <a:pt x="0" y="415"/>
                  </a:lnTo>
                  <a:lnTo>
                    <a:pt x="0" y="2704"/>
                  </a:lnTo>
                  <a:cubicBezTo>
                    <a:pt x="0" y="2704"/>
                    <a:pt x="188" y="2758"/>
                    <a:pt x="357" y="2827"/>
                  </a:cubicBezTo>
                  <a:cubicBezTo>
                    <a:pt x="395" y="2719"/>
                    <a:pt x="457" y="2618"/>
                    <a:pt x="542" y="2535"/>
                  </a:cubicBezTo>
                  <a:cubicBezTo>
                    <a:pt x="822" y="2268"/>
                    <a:pt x="1287" y="2265"/>
                    <a:pt x="1542" y="2528"/>
                  </a:cubicBezTo>
                  <a:cubicBezTo>
                    <a:pt x="1619" y="2608"/>
                    <a:pt x="1673" y="2703"/>
                    <a:pt x="1700" y="2808"/>
                  </a:cubicBezTo>
                  <a:cubicBezTo>
                    <a:pt x="1803" y="2840"/>
                    <a:pt x="1896" y="2896"/>
                    <a:pt x="1971" y="2973"/>
                  </a:cubicBezTo>
                  <a:cubicBezTo>
                    <a:pt x="2048" y="3053"/>
                    <a:pt x="2101" y="3148"/>
                    <a:pt x="2129" y="3253"/>
                  </a:cubicBezTo>
                  <a:cubicBezTo>
                    <a:pt x="2231" y="3285"/>
                    <a:pt x="2324" y="3341"/>
                    <a:pt x="2399" y="3418"/>
                  </a:cubicBezTo>
                  <a:cubicBezTo>
                    <a:pt x="2484" y="3505"/>
                    <a:pt x="2540" y="3611"/>
                    <a:pt x="2566" y="3725"/>
                  </a:cubicBezTo>
                  <a:cubicBezTo>
                    <a:pt x="2674" y="3756"/>
                    <a:pt x="2771" y="3814"/>
                    <a:pt x="2849" y="3894"/>
                  </a:cubicBezTo>
                  <a:cubicBezTo>
                    <a:pt x="3002" y="4051"/>
                    <a:pt x="3056" y="4265"/>
                    <a:pt x="3023" y="4471"/>
                  </a:cubicBezTo>
                  <a:cubicBezTo>
                    <a:pt x="3024" y="4471"/>
                    <a:pt x="3024" y="4471"/>
                    <a:pt x="3024" y="4472"/>
                  </a:cubicBezTo>
                  <a:cubicBezTo>
                    <a:pt x="3027" y="4475"/>
                    <a:pt x="3119" y="4578"/>
                    <a:pt x="3177" y="4636"/>
                  </a:cubicBezTo>
                  <a:cubicBezTo>
                    <a:pt x="3290" y="4749"/>
                    <a:pt x="3475" y="4749"/>
                    <a:pt x="3588" y="4636"/>
                  </a:cubicBezTo>
                  <a:cubicBezTo>
                    <a:pt x="3700" y="4523"/>
                    <a:pt x="3701" y="4339"/>
                    <a:pt x="3588" y="4225"/>
                  </a:cubicBezTo>
                  <a:cubicBezTo>
                    <a:pt x="3584" y="4221"/>
                    <a:pt x="3180" y="3799"/>
                    <a:pt x="3213" y="3766"/>
                  </a:cubicBezTo>
                  <a:cubicBezTo>
                    <a:pt x="3245" y="3734"/>
                    <a:pt x="3759" y="4269"/>
                    <a:pt x="3769" y="4279"/>
                  </a:cubicBezTo>
                  <a:cubicBezTo>
                    <a:pt x="3882" y="4391"/>
                    <a:pt x="4066" y="4391"/>
                    <a:pt x="4179" y="4279"/>
                  </a:cubicBezTo>
                  <a:cubicBezTo>
                    <a:pt x="4292" y="4166"/>
                    <a:pt x="4292" y="3981"/>
                    <a:pt x="4179" y="3868"/>
                  </a:cubicBezTo>
                  <a:cubicBezTo>
                    <a:pt x="4174" y="3863"/>
                    <a:pt x="4151" y="3841"/>
                    <a:pt x="4142" y="3832"/>
                  </a:cubicBezTo>
                  <a:cubicBezTo>
                    <a:pt x="4142" y="3832"/>
                    <a:pt x="3632" y="3378"/>
                    <a:pt x="3671" y="3339"/>
                  </a:cubicBezTo>
                  <a:cubicBezTo>
                    <a:pt x="3710" y="3300"/>
                    <a:pt x="4343" y="3891"/>
                    <a:pt x="4345" y="3891"/>
                  </a:cubicBezTo>
                  <a:cubicBezTo>
                    <a:pt x="4458" y="3993"/>
                    <a:pt x="4634" y="3992"/>
                    <a:pt x="4743" y="3883"/>
                  </a:cubicBezTo>
                  <a:cubicBezTo>
                    <a:pt x="4850" y="3776"/>
                    <a:pt x="4852" y="3608"/>
                    <a:pt x="4758" y="3494"/>
                  </a:cubicBezTo>
                  <a:cubicBezTo>
                    <a:pt x="4756" y="3488"/>
                    <a:pt x="4275" y="2986"/>
                    <a:pt x="4312" y="2948"/>
                  </a:cubicBezTo>
                  <a:cubicBezTo>
                    <a:pt x="4351" y="2910"/>
                    <a:pt x="4826" y="3400"/>
                    <a:pt x="4827" y="3401"/>
                  </a:cubicBezTo>
                  <a:cubicBezTo>
                    <a:pt x="4940" y="3513"/>
                    <a:pt x="5124" y="3513"/>
                    <a:pt x="5238" y="3401"/>
                  </a:cubicBezTo>
                  <a:cubicBezTo>
                    <a:pt x="5350" y="3288"/>
                    <a:pt x="5350" y="3103"/>
                    <a:pt x="5238" y="2990"/>
                  </a:cubicBezTo>
                  <a:cubicBezTo>
                    <a:pt x="5236" y="2989"/>
                    <a:pt x="5234" y="2988"/>
                    <a:pt x="5233" y="298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7665720" y="3215640"/>
            <a:ext cx="4164965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400" spc="1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types of signature verification: online and offline. Offline using only the handwritten signature image.</a:t>
            </a:r>
          </a:p>
        </p:txBody>
      </p:sp>
      <p:sp>
        <p:nvSpPr>
          <p:cNvPr id="39" name="文本框 38"/>
          <p:cNvSpPr txBox="1"/>
          <p:nvPr>
            <p:custDataLst>
              <p:tags r:id="rId11"/>
            </p:custDataLst>
          </p:nvPr>
        </p:nvSpPr>
        <p:spPr>
          <a:xfrm>
            <a:off x="7666029" y="4201749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Areas</a:t>
            </a:r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665720" y="4502150"/>
            <a:ext cx="416433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Widely used in security fields such as security authentication and financial transactions.</a:t>
            </a:r>
          </a:p>
        </p:txBody>
      </p:sp>
      <p:grpSp>
        <p:nvGrpSpPr>
          <p:cNvPr id="65" name="Group 19"/>
          <p:cNvGrpSpPr/>
          <p:nvPr>
            <p:custDataLst>
              <p:tags r:id="rId13"/>
            </p:custDataLst>
          </p:nvPr>
        </p:nvGrpSpPr>
        <p:grpSpPr>
          <a:xfrm>
            <a:off x="7023848" y="2829735"/>
            <a:ext cx="533469" cy="533469"/>
            <a:chOff x="4107620" y="3296640"/>
            <a:chExt cx="604504" cy="604504"/>
          </a:xfrm>
        </p:grpSpPr>
        <p:sp>
          <p:nvSpPr>
            <p:cNvPr id="66" name="椭圆 65"/>
            <p:cNvSpPr/>
            <p:nvPr>
              <p:custDataLst>
                <p:tags r:id="rId22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7" name="search-home_86260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auto">
            <a:xfrm>
              <a:off x="4265179" y="3395653"/>
              <a:ext cx="279901" cy="407260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69" name="直接连接符 68"/>
          <p:cNvCxnSpPr>
            <a:stCxn id="51" idx="4"/>
            <a:endCxn id="66" idx="0"/>
          </p:cNvCxnSpPr>
          <p:nvPr>
            <p:custDataLst>
              <p:tags r:id="rId14"/>
            </p:custDataLst>
          </p:nvPr>
        </p:nvCxnSpPr>
        <p:spPr>
          <a:xfrm>
            <a:off x="7290583" y="2063695"/>
            <a:ext cx="0" cy="76604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6" idx="4"/>
            <a:endCxn id="63" idx="0"/>
          </p:cNvCxnSpPr>
          <p:nvPr>
            <p:custDataLst>
              <p:tags r:id="rId15"/>
            </p:custDataLst>
          </p:nvPr>
        </p:nvCxnSpPr>
        <p:spPr>
          <a:xfrm>
            <a:off x="7290583" y="3363204"/>
            <a:ext cx="0" cy="700586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0"/>
            <p:custDataLst>
              <p:tags r:id="rId16"/>
            </p:custDataLst>
          </p:nvPr>
        </p:nvSpPr>
        <p:spPr>
          <a:xfrm>
            <a:off x="4547870" y="209550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/>
                </a:solidFill>
              </a:rPr>
              <a:t>Introduction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  <p:custDataLst>
              <p:tags r:id="rId17"/>
            </p:custDataLst>
          </p:nvPr>
        </p:nvSpPr>
        <p:spPr>
          <a:xfrm>
            <a:off x="6059805" y="217805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  <p:custDataLst>
              <p:tags r:id="rId18"/>
            </p:custDataLst>
          </p:nvPr>
        </p:nvSpPr>
        <p:spPr>
          <a:xfrm>
            <a:off x="9074879" y="217933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  <p:custDataLst>
              <p:tags r:id="rId19"/>
            </p:custDataLst>
          </p:nvPr>
        </p:nvSpPr>
        <p:spPr>
          <a:xfrm>
            <a:off x="10586720" y="217805"/>
            <a:ext cx="1512000" cy="377825"/>
          </a:xfrm>
        </p:spPr>
        <p:txBody>
          <a:bodyPr/>
          <a:lstStyle/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pic>
        <p:nvPicPr>
          <p:cNvPr id="2" name="图片 1" descr="/Users/mirrich/Downloads/5.png5"/>
          <p:cNvPicPr>
            <a:picLocks noChangeAspect="1"/>
          </p:cNvPicPr>
          <p:nvPr/>
        </p:nvPicPr>
        <p:blipFill>
          <a:blip r:embed="rId30"/>
          <a:srcRect t="6732" b="6732"/>
          <a:stretch>
            <a:fillRect/>
          </a:stretch>
        </p:blipFill>
        <p:spPr>
          <a:xfrm>
            <a:off x="1019810" y="1498600"/>
            <a:ext cx="4338955" cy="3254375"/>
          </a:xfrm>
          <a:prstGeom prst="rect">
            <a:avLst/>
          </a:prstGeom>
        </p:spPr>
      </p:pic>
      <p:sp>
        <p:nvSpPr>
          <p:cNvPr id="19" name="文本占位符 1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sp>
        <p:nvSpPr>
          <p:cNvPr id="3" name="文本框 2"/>
          <p:cNvSpPr txBox="1"/>
          <p:nvPr>
            <p:custDataLst>
              <p:tags r:id="rId21"/>
            </p:custDataLst>
          </p:nvPr>
        </p:nvSpPr>
        <p:spPr>
          <a:xfrm>
            <a:off x="7666664" y="2903809"/>
            <a:ext cx="2791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Offline &amp; Online</a:t>
            </a: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758031" y="4487252"/>
            <a:ext cx="10675938" cy="1023946"/>
          </a:xfrm>
        </p:spPr>
        <p:txBody>
          <a:bodyPr>
            <a:noAutofit/>
          </a:bodyPr>
          <a:lstStyle/>
          <a:p>
            <a:r>
              <a:rPr lang="en-US" altLang="zh-CN" sz="38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 and looking forward to your review</a:t>
            </a:r>
          </a:p>
        </p:txBody>
      </p:sp>
      <p:cxnSp>
        <p:nvCxnSpPr>
          <p:cNvPr id="21" name="直接连接符 20"/>
          <p:cNvCxnSpPr/>
          <p:nvPr>
            <p:custDataLst>
              <p:tags r:id="rId1"/>
            </p:custDataLst>
          </p:nvPr>
        </p:nvCxnSpPr>
        <p:spPr>
          <a:xfrm>
            <a:off x="2022932" y="55459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7AAFE1">
                    <a:lumMod val="65000"/>
                    <a:lumOff val="35000"/>
                    <a:alpha val="0"/>
                  </a:srgbClr>
                </a:gs>
                <a:gs pos="41000">
                  <a:srgbClr val="7AAFE1">
                    <a:lumMod val="65000"/>
                    <a:lumOff val="35000"/>
                  </a:srgbClr>
                </a:gs>
                <a:gs pos="100000">
                  <a:srgbClr val="7AAFE1">
                    <a:lumMod val="65000"/>
                    <a:lumOff val="35000"/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1"/>
            <p:custDataLst>
              <p:tags r:id="rId2"/>
            </p:custDataLst>
          </p:nvPr>
        </p:nvSpPr>
        <p:spPr>
          <a:xfrm>
            <a:off x="8604" y="-6270"/>
            <a:ext cx="12191999" cy="4154143"/>
          </a:xfrm>
          <a:solidFill>
            <a:schemeClr val="lt1"/>
          </a:solidFill>
        </p:spPr>
      </p:sp>
      <p:pic>
        <p:nvPicPr>
          <p:cNvPr id="17" name="图片占位符 9" descr="E:\环雅\2022\5月\澳门科技大学PPT模板\澳门科技大学校园图片\0094a4d8975241e49ff0c7c0e0748f5c.jpeg0094a4d8975241e49ff0c7c0e0748f5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t="32767" b="16511"/>
          <a:stretch>
            <a:fillRect/>
          </a:stretch>
        </p:blipFill>
        <p:spPr>
          <a:xfrm>
            <a:off x="-28575" y="10160"/>
            <a:ext cx="12220575" cy="3921125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lt1"/>
          </a:solidFill>
        </p:spPr>
      </p:pic>
      <p:sp>
        <p:nvSpPr>
          <p:cNvPr id="22" name="图片占位符 23"/>
          <p:cNvSpPr txBox="1"/>
          <p:nvPr>
            <p:custDataLst>
              <p:tags r:id="rId4"/>
            </p:custDataLst>
          </p:nvPr>
        </p:nvSpPr>
        <p:spPr>
          <a:xfrm>
            <a:off x="-2888" y="-123006"/>
            <a:ext cx="12191999" cy="4138502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66000"/>
                </a:srgbClr>
              </a:gs>
              <a:gs pos="100000">
                <a:srgbClr val="006EC0">
                  <a:lumMod val="75000"/>
                  <a:alpha val="58000"/>
                </a:srgbClr>
              </a:gs>
            </a:gsLst>
            <a:lin ang="5400000" scaled="0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lt1"/>
              </a:solidFill>
            </a:endParaRPr>
          </a:p>
          <a:p>
            <a:endParaRPr lang="en-US" altLang="zh-CN" dirty="0">
              <a:solidFill>
                <a:schemeClr val="lt1"/>
              </a:solidFill>
            </a:endParaRPr>
          </a:p>
        </p:txBody>
      </p:sp>
      <p:sp>
        <p:nvSpPr>
          <p:cNvPr id="23" name="任意多边形: 形状 22"/>
          <p:cNvSpPr/>
          <p:nvPr>
            <p:custDataLst>
              <p:tags r:id="rId5"/>
            </p:custDataLst>
          </p:nvPr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53000">
                  <a:srgbClr val="006EC0">
                    <a:lumMod val="75000"/>
                    <a:alpha val="88000"/>
                  </a:srgbClr>
                </a:gs>
                <a:gs pos="100000">
                  <a:srgbClr val="006EC0">
                    <a:lumMod val="75000"/>
                    <a:alpha val="300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lt1">
                    <a:lumMod val="50000"/>
                  </a:schemeClr>
                </a:solidFill>
              </a:rPr>
              <a:t>   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535AB3-E29D-0B15-4E0E-B314DEF36B0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87714" y="5727786"/>
            <a:ext cx="921657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Speaker: </a:t>
            </a:r>
            <a:r>
              <a:rPr lang="en-US" altLang="zh-CN" sz="1400" spc="100" dirty="0" err="1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Mingchen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	Student No.: 2230025907	Supervisor:</a:t>
            </a:r>
            <a:r>
              <a:rPr lang="zh-CN" altLang="en-US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Xin Liu</a:t>
            </a:r>
          </a:p>
          <a:p>
            <a:pPr algn="ctr">
              <a:lnSpc>
                <a:spcPct val="13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Date: 2025.05.19</a:t>
            </a:r>
            <a:endParaRPr lang="zh-CN" altLang="en-US" sz="1400" spc="100" dirty="0">
              <a:solidFill>
                <a:schemeClr val="dk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2739-6606-03B2-7068-43C1E22E9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>
            <a:extLst>
              <a:ext uri="{FF2B5EF4-FFF2-40B4-BE49-F238E27FC236}">
                <a16:creationId xmlns:a16="http://schemas.microsoft.com/office/drawing/2014/main" id="{EF588EAC-DD32-DE74-52E8-5559BEC94859}"/>
              </a:ext>
            </a:extLst>
          </p:cNvPr>
          <p:cNvSpPr txBox="1"/>
          <p:nvPr/>
        </p:nvSpPr>
        <p:spPr>
          <a:xfrm>
            <a:off x="500512" y="838805"/>
            <a:ext cx="480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59F32B-1CAD-2136-184C-1F067CEE234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7646" y="2373091"/>
            <a:ext cx="8258882" cy="3243925"/>
          </a:xfrm>
          <a:prstGeom prst="rect">
            <a:avLst/>
          </a:prstGeom>
          <a:solidFill>
            <a:schemeClr val="lt1">
              <a:alpha val="67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3FE37D6-3C4C-82ED-F6D8-D4E1FF9C7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63010"/>
              </p:ext>
            </p:extLst>
          </p:nvPr>
        </p:nvGraphicFramePr>
        <p:xfrm>
          <a:off x="607646" y="2373091"/>
          <a:ext cx="8258880" cy="180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1776">
                  <a:extLst>
                    <a:ext uri="{9D8B030D-6E8A-4147-A177-3AD203B41FA5}">
                      <a16:colId xmlns:a16="http://schemas.microsoft.com/office/drawing/2014/main" val="1101340844"/>
                    </a:ext>
                  </a:extLst>
                </a:gridCol>
                <a:gridCol w="1651776">
                  <a:extLst>
                    <a:ext uri="{9D8B030D-6E8A-4147-A177-3AD203B41FA5}">
                      <a16:colId xmlns:a16="http://schemas.microsoft.com/office/drawing/2014/main" val="1605189054"/>
                    </a:ext>
                  </a:extLst>
                </a:gridCol>
                <a:gridCol w="1651776">
                  <a:extLst>
                    <a:ext uri="{9D8B030D-6E8A-4147-A177-3AD203B41FA5}">
                      <a16:colId xmlns:a16="http://schemas.microsoft.com/office/drawing/2014/main" val="1479197135"/>
                    </a:ext>
                  </a:extLst>
                </a:gridCol>
                <a:gridCol w="1651776">
                  <a:extLst>
                    <a:ext uri="{9D8B030D-6E8A-4147-A177-3AD203B41FA5}">
                      <a16:colId xmlns:a16="http://schemas.microsoft.com/office/drawing/2014/main" val="1141455447"/>
                    </a:ext>
                  </a:extLst>
                </a:gridCol>
                <a:gridCol w="1651776">
                  <a:extLst>
                    <a:ext uri="{9D8B030D-6E8A-4147-A177-3AD203B41FA5}">
                      <a16:colId xmlns:a16="http://schemas.microsoft.com/office/drawing/2014/main" val="39192313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Backbone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FLOPs / G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Params / M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Memory / GB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1549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OSVTF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ResNet-18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19.54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85.96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0.75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58164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ResNet-34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29.20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96.07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0.84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430087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ResNet-50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32.92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99.03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3657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TransOSV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6.76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71.59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0.56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081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98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[4, 9, 11, 12, 36, 41]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6415" y="825500"/>
            <a:ext cx="4270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1.2 Research Motivation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75647" y="1051184"/>
            <a:ext cx="2904436" cy="5211503"/>
            <a:chOff x="1815365" y="764323"/>
            <a:chExt cx="3521443" cy="6318613"/>
          </a:xfrm>
        </p:grpSpPr>
        <p:pic>
          <p:nvPicPr>
            <p:cNvPr id="13" name="图片 12" descr="屏幕上写着字&#10;&#10;描述已自动生成"/>
            <p:cNvPicPr>
              <a:picLocks noChangeAspect="1"/>
            </p:cNvPicPr>
            <p:nvPr/>
          </p:nvPicPr>
          <p:blipFill rotWithShape="1">
            <a:blip r:embed="rId25" cstate="screen"/>
            <a:srcRect/>
            <a:stretch>
              <a:fillRect/>
            </a:stretch>
          </p:blipFill>
          <p:spPr>
            <a:xfrm>
              <a:off x="1815365" y="764323"/>
              <a:ext cx="3521443" cy="631861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1" t="-225" r="36598" b="225"/>
            <a:stretch/>
          </p:blipFill>
          <p:spPr>
            <a:xfrm>
              <a:off x="2278938" y="1177444"/>
              <a:ext cx="2746992" cy="5467807"/>
            </a:xfrm>
            <a:prstGeom prst="roundRect">
              <a:avLst>
                <a:gd name="adj" fmla="val 1224"/>
              </a:avLst>
            </a:prstGeom>
          </p:spPr>
        </p:pic>
      </p:grpSp>
      <p:sp>
        <p:nvSpPr>
          <p:cNvPr id="15" name="Inhaltsplatzhalter 4"/>
          <p:cNvSpPr txBox="1"/>
          <p:nvPr>
            <p:custDataLst>
              <p:tags r:id="rId3"/>
            </p:custDataLst>
          </p:nvPr>
        </p:nvSpPr>
        <p:spPr>
          <a:xfrm>
            <a:off x="5499735" y="2153920"/>
            <a:ext cx="3416300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zh-CN" sz="1800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Advantages of Deep Learning</a:t>
            </a:r>
          </a:p>
        </p:txBody>
      </p:sp>
      <p:grpSp>
        <p:nvGrpSpPr>
          <p:cNvPr id="64" name="Group 19"/>
          <p:cNvGrpSpPr/>
          <p:nvPr/>
        </p:nvGrpSpPr>
        <p:grpSpPr>
          <a:xfrm>
            <a:off x="4797638" y="2057430"/>
            <a:ext cx="533469" cy="533469"/>
            <a:chOff x="4107620" y="3296640"/>
            <a:chExt cx="604504" cy="604504"/>
          </a:xfrm>
        </p:grpSpPr>
        <p:sp>
          <p:nvSpPr>
            <p:cNvPr id="65" name="椭圆 64"/>
            <p:cNvSpPr/>
            <p:nvPr>
              <p:custDataLst>
                <p:tags r:id="rId21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search-home_86260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>
              <a:off x="4184562" y="3386008"/>
              <a:ext cx="457071" cy="456378"/>
            </a:xfrm>
            <a:custGeom>
              <a:avLst/>
              <a:gdLst>
                <a:gd name="T0" fmla="*/ 3880 w 3987"/>
                <a:gd name="T1" fmla="*/ 1893 h 3987"/>
                <a:gd name="T2" fmla="*/ 3535 w 3987"/>
                <a:gd name="T3" fmla="*/ 1893 h 3987"/>
                <a:gd name="T4" fmla="*/ 2102 w 3987"/>
                <a:gd name="T5" fmla="*/ 453 h 3987"/>
                <a:gd name="T6" fmla="*/ 2102 w 3987"/>
                <a:gd name="T7" fmla="*/ 107 h 3987"/>
                <a:gd name="T8" fmla="*/ 1996 w 3987"/>
                <a:gd name="T9" fmla="*/ 0 h 3987"/>
                <a:gd name="T10" fmla="*/ 1889 w 3987"/>
                <a:gd name="T11" fmla="*/ 107 h 3987"/>
                <a:gd name="T12" fmla="*/ 1889 w 3987"/>
                <a:gd name="T13" fmla="*/ 453 h 3987"/>
                <a:gd name="T14" fmla="*/ 465 w 3987"/>
                <a:gd name="T15" fmla="*/ 1893 h 3987"/>
                <a:gd name="T16" fmla="*/ 107 w 3987"/>
                <a:gd name="T17" fmla="*/ 1893 h 3987"/>
                <a:gd name="T18" fmla="*/ 0 w 3987"/>
                <a:gd name="T19" fmla="*/ 2000 h 3987"/>
                <a:gd name="T20" fmla="*/ 107 w 3987"/>
                <a:gd name="T21" fmla="*/ 2107 h 3987"/>
                <a:gd name="T22" fmla="*/ 467 w 3987"/>
                <a:gd name="T23" fmla="*/ 2107 h 3987"/>
                <a:gd name="T24" fmla="*/ 1889 w 3987"/>
                <a:gd name="T25" fmla="*/ 3521 h 3987"/>
                <a:gd name="T26" fmla="*/ 1889 w 3987"/>
                <a:gd name="T27" fmla="*/ 3880 h 3987"/>
                <a:gd name="T28" fmla="*/ 1996 w 3987"/>
                <a:gd name="T29" fmla="*/ 3987 h 3987"/>
                <a:gd name="T30" fmla="*/ 2102 w 3987"/>
                <a:gd name="T31" fmla="*/ 3880 h 3987"/>
                <a:gd name="T32" fmla="*/ 2102 w 3987"/>
                <a:gd name="T33" fmla="*/ 3521 h 3987"/>
                <a:gd name="T34" fmla="*/ 3533 w 3987"/>
                <a:gd name="T35" fmla="*/ 2107 h 3987"/>
                <a:gd name="T36" fmla="*/ 3880 w 3987"/>
                <a:gd name="T37" fmla="*/ 2107 h 3987"/>
                <a:gd name="T38" fmla="*/ 3987 w 3987"/>
                <a:gd name="T39" fmla="*/ 2000 h 3987"/>
                <a:gd name="T40" fmla="*/ 3880 w 3987"/>
                <a:gd name="T41" fmla="*/ 1893 h 3987"/>
                <a:gd name="T42" fmla="*/ 3321 w 3987"/>
                <a:gd name="T43" fmla="*/ 1893 h 3987"/>
                <a:gd name="T44" fmla="*/ 3095 w 3987"/>
                <a:gd name="T45" fmla="*/ 1893 h 3987"/>
                <a:gd name="T46" fmla="*/ 2102 w 3987"/>
                <a:gd name="T47" fmla="*/ 893 h 3987"/>
                <a:gd name="T48" fmla="*/ 2102 w 3987"/>
                <a:gd name="T49" fmla="*/ 667 h 3987"/>
                <a:gd name="T50" fmla="*/ 3321 w 3987"/>
                <a:gd name="T51" fmla="*/ 1893 h 3987"/>
                <a:gd name="T52" fmla="*/ 1889 w 3987"/>
                <a:gd name="T53" fmla="*/ 1893 h 3987"/>
                <a:gd name="T54" fmla="*/ 1560 w 3987"/>
                <a:gd name="T55" fmla="*/ 1893 h 3987"/>
                <a:gd name="T56" fmla="*/ 1889 w 3987"/>
                <a:gd name="T57" fmla="*/ 1550 h 3987"/>
                <a:gd name="T58" fmla="*/ 1889 w 3987"/>
                <a:gd name="T59" fmla="*/ 1893 h 3987"/>
                <a:gd name="T60" fmla="*/ 1889 w 3987"/>
                <a:gd name="T61" fmla="*/ 2107 h 3987"/>
                <a:gd name="T62" fmla="*/ 1889 w 3987"/>
                <a:gd name="T63" fmla="*/ 2424 h 3987"/>
                <a:gd name="T64" fmla="*/ 1566 w 3987"/>
                <a:gd name="T65" fmla="*/ 2107 h 3987"/>
                <a:gd name="T66" fmla="*/ 1889 w 3987"/>
                <a:gd name="T67" fmla="*/ 2107 h 3987"/>
                <a:gd name="T68" fmla="*/ 2102 w 3987"/>
                <a:gd name="T69" fmla="*/ 2107 h 3987"/>
                <a:gd name="T70" fmla="*/ 2434 w 3987"/>
                <a:gd name="T71" fmla="*/ 2107 h 3987"/>
                <a:gd name="T72" fmla="*/ 2102 w 3987"/>
                <a:gd name="T73" fmla="*/ 2424 h 3987"/>
                <a:gd name="T74" fmla="*/ 2102 w 3987"/>
                <a:gd name="T75" fmla="*/ 2107 h 3987"/>
                <a:gd name="T76" fmla="*/ 2102 w 3987"/>
                <a:gd name="T77" fmla="*/ 1893 h 3987"/>
                <a:gd name="T78" fmla="*/ 2102 w 3987"/>
                <a:gd name="T79" fmla="*/ 1550 h 3987"/>
                <a:gd name="T80" fmla="*/ 2440 w 3987"/>
                <a:gd name="T81" fmla="*/ 1893 h 3987"/>
                <a:gd name="T82" fmla="*/ 2102 w 3987"/>
                <a:gd name="T83" fmla="*/ 1893 h 3987"/>
                <a:gd name="T84" fmla="*/ 1889 w 3987"/>
                <a:gd name="T85" fmla="*/ 667 h 3987"/>
                <a:gd name="T86" fmla="*/ 1889 w 3987"/>
                <a:gd name="T87" fmla="*/ 893 h 3987"/>
                <a:gd name="T88" fmla="*/ 905 w 3987"/>
                <a:gd name="T89" fmla="*/ 1893 h 3987"/>
                <a:gd name="T90" fmla="*/ 679 w 3987"/>
                <a:gd name="T91" fmla="*/ 1893 h 3987"/>
                <a:gd name="T92" fmla="*/ 1889 w 3987"/>
                <a:gd name="T93" fmla="*/ 667 h 3987"/>
                <a:gd name="T94" fmla="*/ 681 w 3987"/>
                <a:gd name="T95" fmla="*/ 2107 h 3987"/>
                <a:gd name="T96" fmla="*/ 908 w 3987"/>
                <a:gd name="T97" fmla="*/ 2107 h 3987"/>
                <a:gd name="T98" fmla="*/ 1889 w 3987"/>
                <a:gd name="T99" fmla="*/ 3080 h 3987"/>
                <a:gd name="T100" fmla="*/ 1889 w 3987"/>
                <a:gd name="T101" fmla="*/ 3307 h 3987"/>
                <a:gd name="T102" fmla="*/ 681 w 3987"/>
                <a:gd name="T103" fmla="*/ 2107 h 3987"/>
                <a:gd name="T104" fmla="*/ 2102 w 3987"/>
                <a:gd name="T105" fmla="*/ 3307 h 3987"/>
                <a:gd name="T106" fmla="*/ 2102 w 3987"/>
                <a:gd name="T107" fmla="*/ 3080 h 3987"/>
                <a:gd name="T108" fmla="*/ 3092 w 3987"/>
                <a:gd name="T109" fmla="*/ 2107 h 3987"/>
                <a:gd name="T110" fmla="*/ 3319 w 3987"/>
                <a:gd name="T111" fmla="*/ 2107 h 3987"/>
                <a:gd name="T112" fmla="*/ 2102 w 3987"/>
                <a:gd name="T113" fmla="*/ 3307 h 3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87" h="3987">
                  <a:moveTo>
                    <a:pt x="3880" y="1893"/>
                  </a:moveTo>
                  <a:lnTo>
                    <a:pt x="3535" y="1893"/>
                  </a:lnTo>
                  <a:cubicBezTo>
                    <a:pt x="3489" y="1124"/>
                    <a:pt x="2876" y="506"/>
                    <a:pt x="2102" y="453"/>
                  </a:cubicBezTo>
                  <a:lnTo>
                    <a:pt x="2102" y="107"/>
                  </a:lnTo>
                  <a:cubicBezTo>
                    <a:pt x="2102" y="48"/>
                    <a:pt x="2054" y="0"/>
                    <a:pt x="1996" y="0"/>
                  </a:cubicBezTo>
                  <a:cubicBezTo>
                    <a:pt x="1937" y="0"/>
                    <a:pt x="1889" y="48"/>
                    <a:pt x="1889" y="107"/>
                  </a:cubicBezTo>
                  <a:lnTo>
                    <a:pt x="1889" y="453"/>
                  </a:lnTo>
                  <a:cubicBezTo>
                    <a:pt x="1129" y="506"/>
                    <a:pt x="511" y="1124"/>
                    <a:pt x="465" y="1893"/>
                  </a:cubicBezTo>
                  <a:lnTo>
                    <a:pt x="107" y="1893"/>
                  </a:lnTo>
                  <a:cubicBezTo>
                    <a:pt x="48" y="1893"/>
                    <a:pt x="0" y="1941"/>
                    <a:pt x="0" y="2000"/>
                  </a:cubicBezTo>
                  <a:cubicBezTo>
                    <a:pt x="0" y="2059"/>
                    <a:pt x="48" y="2107"/>
                    <a:pt x="107" y="2107"/>
                  </a:cubicBezTo>
                  <a:lnTo>
                    <a:pt x="467" y="2107"/>
                  </a:lnTo>
                  <a:cubicBezTo>
                    <a:pt x="526" y="2864"/>
                    <a:pt x="1129" y="3468"/>
                    <a:pt x="1889" y="3521"/>
                  </a:cubicBezTo>
                  <a:lnTo>
                    <a:pt x="1889" y="3880"/>
                  </a:lnTo>
                  <a:cubicBezTo>
                    <a:pt x="1889" y="3939"/>
                    <a:pt x="1937" y="3987"/>
                    <a:pt x="1996" y="3987"/>
                  </a:cubicBezTo>
                  <a:cubicBezTo>
                    <a:pt x="2054" y="3987"/>
                    <a:pt x="2102" y="3939"/>
                    <a:pt x="2102" y="3880"/>
                  </a:cubicBezTo>
                  <a:lnTo>
                    <a:pt x="2102" y="3521"/>
                  </a:lnTo>
                  <a:cubicBezTo>
                    <a:pt x="2862" y="3468"/>
                    <a:pt x="3474" y="2864"/>
                    <a:pt x="3533" y="2107"/>
                  </a:cubicBezTo>
                  <a:lnTo>
                    <a:pt x="3880" y="2107"/>
                  </a:lnTo>
                  <a:cubicBezTo>
                    <a:pt x="3939" y="2107"/>
                    <a:pt x="3987" y="2059"/>
                    <a:pt x="3987" y="2000"/>
                  </a:cubicBezTo>
                  <a:cubicBezTo>
                    <a:pt x="3987" y="1941"/>
                    <a:pt x="3939" y="1893"/>
                    <a:pt x="3880" y="1893"/>
                  </a:cubicBezTo>
                  <a:close/>
                  <a:moveTo>
                    <a:pt x="3321" y="1893"/>
                  </a:moveTo>
                  <a:lnTo>
                    <a:pt x="3095" y="1893"/>
                  </a:lnTo>
                  <a:cubicBezTo>
                    <a:pt x="3050" y="1366"/>
                    <a:pt x="2636" y="944"/>
                    <a:pt x="2102" y="893"/>
                  </a:cubicBezTo>
                  <a:lnTo>
                    <a:pt x="2102" y="667"/>
                  </a:lnTo>
                  <a:cubicBezTo>
                    <a:pt x="2756" y="719"/>
                    <a:pt x="3276" y="1242"/>
                    <a:pt x="3321" y="1893"/>
                  </a:cubicBezTo>
                  <a:close/>
                  <a:moveTo>
                    <a:pt x="1889" y="1893"/>
                  </a:moveTo>
                  <a:lnTo>
                    <a:pt x="1560" y="1893"/>
                  </a:lnTo>
                  <a:cubicBezTo>
                    <a:pt x="1596" y="1724"/>
                    <a:pt x="1729" y="1590"/>
                    <a:pt x="1889" y="1550"/>
                  </a:cubicBezTo>
                  <a:lnTo>
                    <a:pt x="1889" y="1893"/>
                  </a:lnTo>
                  <a:close/>
                  <a:moveTo>
                    <a:pt x="1889" y="2107"/>
                  </a:moveTo>
                  <a:lnTo>
                    <a:pt x="1889" y="2424"/>
                  </a:lnTo>
                  <a:cubicBezTo>
                    <a:pt x="1729" y="2385"/>
                    <a:pt x="1610" y="2263"/>
                    <a:pt x="1566" y="2107"/>
                  </a:cubicBezTo>
                  <a:lnTo>
                    <a:pt x="1889" y="2107"/>
                  </a:lnTo>
                  <a:close/>
                  <a:moveTo>
                    <a:pt x="2102" y="2107"/>
                  </a:moveTo>
                  <a:lnTo>
                    <a:pt x="2434" y="2107"/>
                  </a:lnTo>
                  <a:cubicBezTo>
                    <a:pt x="2390" y="2263"/>
                    <a:pt x="2262" y="2385"/>
                    <a:pt x="2102" y="2424"/>
                  </a:cubicBezTo>
                  <a:lnTo>
                    <a:pt x="2102" y="2107"/>
                  </a:lnTo>
                  <a:close/>
                  <a:moveTo>
                    <a:pt x="2102" y="1893"/>
                  </a:moveTo>
                  <a:lnTo>
                    <a:pt x="2102" y="1550"/>
                  </a:lnTo>
                  <a:cubicBezTo>
                    <a:pt x="2276" y="1590"/>
                    <a:pt x="2404" y="1724"/>
                    <a:pt x="2440" y="1893"/>
                  </a:cubicBezTo>
                  <a:lnTo>
                    <a:pt x="2102" y="1893"/>
                  </a:lnTo>
                  <a:close/>
                  <a:moveTo>
                    <a:pt x="1889" y="667"/>
                  </a:moveTo>
                  <a:lnTo>
                    <a:pt x="1889" y="893"/>
                  </a:lnTo>
                  <a:cubicBezTo>
                    <a:pt x="1369" y="944"/>
                    <a:pt x="950" y="1366"/>
                    <a:pt x="905" y="1893"/>
                  </a:cubicBezTo>
                  <a:lnTo>
                    <a:pt x="679" y="1893"/>
                  </a:lnTo>
                  <a:cubicBezTo>
                    <a:pt x="724" y="1242"/>
                    <a:pt x="1249" y="719"/>
                    <a:pt x="1889" y="667"/>
                  </a:cubicBezTo>
                  <a:close/>
                  <a:moveTo>
                    <a:pt x="681" y="2107"/>
                  </a:moveTo>
                  <a:lnTo>
                    <a:pt x="908" y="2107"/>
                  </a:lnTo>
                  <a:cubicBezTo>
                    <a:pt x="964" y="2621"/>
                    <a:pt x="1382" y="3030"/>
                    <a:pt x="1889" y="3080"/>
                  </a:cubicBezTo>
                  <a:lnTo>
                    <a:pt x="1889" y="3307"/>
                  </a:lnTo>
                  <a:cubicBezTo>
                    <a:pt x="1249" y="3255"/>
                    <a:pt x="739" y="2746"/>
                    <a:pt x="681" y="2107"/>
                  </a:cubicBezTo>
                  <a:close/>
                  <a:moveTo>
                    <a:pt x="2102" y="3307"/>
                  </a:moveTo>
                  <a:lnTo>
                    <a:pt x="2102" y="3080"/>
                  </a:lnTo>
                  <a:cubicBezTo>
                    <a:pt x="2622" y="3030"/>
                    <a:pt x="3036" y="2621"/>
                    <a:pt x="3092" y="2107"/>
                  </a:cubicBezTo>
                  <a:lnTo>
                    <a:pt x="3319" y="2107"/>
                  </a:lnTo>
                  <a:cubicBezTo>
                    <a:pt x="3261" y="2746"/>
                    <a:pt x="2742" y="3255"/>
                    <a:pt x="2102" y="3307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73" name="Group 19"/>
          <p:cNvGrpSpPr/>
          <p:nvPr/>
        </p:nvGrpSpPr>
        <p:grpSpPr>
          <a:xfrm>
            <a:off x="4797638" y="4952603"/>
            <a:ext cx="533469" cy="533469"/>
            <a:chOff x="4107620" y="3296640"/>
            <a:chExt cx="604504" cy="604504"/>
          </a:xfrm>
        </p:grpSpPr>
        <p:sp>
          <p:nvSpPr>
            <p:cNvPr id="74" name="椭圆 73"/>
            <p:cNvSpPr/>
            <p:nvPr>
              <p:custDataLst>
                <p:tags r:id="rId19"/>
              </p:custDataLst>
            </p:nvPr>
          </p:nvSpPr>
          <p:spPr>
            <a:xfrm>
              <a:off x="4107620" y="3296640"/>
              <a:ext cx="604504" cy="604504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5" name="search-home_86260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>
              <a:off x="4283361" y="3394293"/>
              <a:ext cx="268108" cy="399859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42" name="直接连接符 41"/>
          <p:cNvCxnSpPr/>
          <p:nvPr>
            <p:custDataLst>
              <p:tags r:id="rId4"/>
            </p:custDataLst>
          </p:nvPr>
        </p:nvCxnSpPr>
        <p:spPr>
          <a:xfrm>
            <a:off x="958292" y="2590899"/>
            <a:ext cx="0" cy="900790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5514975" y="2590800"/>
            <a:ext cx="3407410" cy="267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End-to-end learning reduces manual intervention.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Global attention mechanism captures signature spatial relationships.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More in line with the accuracy requirements of actual production applications</a:t>
            </a:r>
          </a:p>
        </p:txBody>
      </p:sp>
      <p:sp>
        <p:nvSpPr>
          <p:cNvPr id="47" name="Inhaltsplatzhalter 4"/>
          <p:cNvSpPr txBox="1"/>
          <p:nvPr>
            <p:custDataLst>
              <p:tags r:id="rId6"/>
            </p:custDataLst>
          </p:nvPr>
        </p:nvSpPr>
        <p:spPr>
          <a:xfrm>
            <a:off x="1313815" y="2153920"/>
            <a:ext cx="3375660" cy="27686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zh-CN" sz="1800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Limit of traditional methods</a:t>
            </a:r>
          </a:p>
        </p:txBody>
      </p:sp>
      <p:sp>
        <p:nvSpPr>
          <p:cNvPr id="51" name="椭圆 50"/>
          <p:cNvSpPr/>
          <p:nvPr>
            <p:custDataLst>
              <p:tags r:id="rId7"/>
            </p:custDataLst>
          </p:nvPr>
        </p:nvSpPr>
        <p:spPr>
          <a:xfrm>
            <a:off x="691515" y="2057400"/>
            <a:ext cx="533400" cy="533400"/>
          </a:xfrm>
          <a:prstGeom prst="ellipse">
            <a:avLst/>
          </a:prstGeom>
          <a:noFill/>
          <a:ln w="6350">
            <a:solidFill>
              <a:schemeClr val="accent1">
                <a:lumMod val="75000"/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cxnSp>
        <p:nvCxnSpPr>
          <p:cNvPr id="59" name="直接连接符 58"/>
          <p:cNvCxnSpPr>
            <a:stCxn id="51" idx="4"/>
            <a:endCxn id="57" idx="0"/>
          </p:cNvCxnSpPr>
          <p:nvPr>
            <p:custDataLst>
              <p:tags r:id="rId8"/>
            </p:custDataLst>
          </p:nvPr>
        </p:nvCxnSpPr>
        <p:spPr>
          <a:xfrm>
            <a:off x="958292" y="2590899"/>
            <a:ext cx="0" cy="236156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9"/>
            </p:custDataLst>
          </p:nvPr>
        </p:nvSpPr>
        <p:spPr>
          <a:xfrm>
            <a:off x="1282700" y="2590800"/>
            <a:ext cx="3345815" cy="2835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Strongly dependent feature extraction engineering.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Poor generalization ability, need to be fine-tuned for each scene.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CNN is not good at modeling long-range dependencies.</a:t>
            </a:r>
          </a:p>
          <a:p>
            <a:pPr marL="285750" indent="-285750" algn="l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cxnSp>
        <p:nvCxnSpPr>
          <p:cNvPr id="70" name="直接连接符 69"/>
          <p:cNvCxnSpPr>
            <a:endCxn id="74" idx="0"/>
          </p:cNvCxnSpPr>
          <p:nvPr>
            <p:custDataLst>
              <p:tags r:id="rId10"/>
            </p:custDataLst>
          </p:nvPr>
        </p:nvCxnSpPr>
        <p:spPr>
          <a:xfrm flipH="1">
            <a:off x="5063809" y="2590899"/>
            <a:ext cx="15240" cy="2361565"/>
          </a:xfrm>
          <a:prstGeom prst="line">
            <a:avLst/>
          </a:prstGeom>
          <a:ln>
            <a:solidFill>
              <a:schemeClr val="l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4547870" y="209550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/>
                </a:solidFill>
              </a:rPr>
              <a:t>Introduction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059805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6" name="文本占位符 15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20" name="文本占位符 19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3" name="文本占位符 12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91515" y="4952365"/>
            <a:ext cx="533400" cy="533400"/>
            <a:chOff x="1089" y="6376"/>
            <a:chExt cx="840" cy="840"/>
          </a:xfrm>
        </p:grpSpPr>
        <p:sp>
          <p:nvSpPr>
            <p:cNvPr id="57" name="椭圆 56"/>
            <p:cNvSpPr/>
            <p:nvPr>
              <p:custDataLst>
                <p:tags r:id="rId17"/>
              </p:custDataLst>
            </p:nvPr>
          </p:nvSpPr>
          <p:spPr>
            <a:xfrm>
              <a:off x="1089" y="6376"/>
              <a:ext cx="840" cy="840"/>
            </a:xfrm>
            <a:prstGeom prst="ellipse">
              <a:avLst/>
            </a:prstGeom>
            <a:noFill/>
            <a:ln w="6350">
              <a:solidFill>
                <a:schemeClr val="accent1">
                  <a:lumMod val="75000"/>
                  <a:alpha val="8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" name="search-home_86260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>
              <a:off x="1327" y="6491"/>
              <a:ext cx="373" cy="556"/>
            </a:xfrm>
            <a:custGeom>
              <a:avLst/>
              <a:gdLst>
                <a:gd name="connsiteX0" fmla="*/ 242676 w 406386"/>
                <a:gd name="connsiteY0" fmla="*/ 466438 h 606087"/>
                <a:gd name="connsiteX1" fmla="*/ 406386 w 406386"/>
                <a:gd name="connsiteY1" fmla="*/ 535686 h 606087"/>
                <a:gd name="connsiteX2" fmla="*/ 203193 w 406386"/>
                <a:gd name="connsiteY2" fmla="*/ 606087 h 606087"/>
                <a:gd name="connsiteX3" fmla="*/ 0 w 406386"/>
                <a:gd name="connsiteY3" fmla="*/ 535686 h 606087"/>
                <a:gd name="connsiteX4" fmla="*/ 162555 w 406386"/>
                <a:gd name="connsiteY4" fmla="*/ 466534 h 606087"/>
                <a:gd name="connsiteX5" fmla="*/ 164192 w 406386"/>
                <a:gd name="connsiteY5" fmla="*/ 491252 h 606087"/>
                <a:gd name="connsiteX6" fmla="*/ 24749 w 406386"/>
                <a:gd name="connsiteY6" fmla="*/ 535686 h 606087"/>
                <a:gd name="connsiteX7" fmla="*/ 203193 w 406386"/>
                <a:gd name="connsiteY7" fmla="*/ 581274 h 606087"/>
                <a:gd name="connsiteX8" fmla="*/ 381541 w 406386"/>
                <a:gd name="connsiteY8" fmla="*/ 535686 h 606087"/>
                <a:gd name="connsiteX9" fmla="*/ 241135 w 406386"/>
                <a:gd name="connsiteY9" fmla="*/ 491156 h 606087"/>
                <a:gd name="connsiteX10" fmla="*/ 203206 w 406386"/>
                <a:gd name="connsiteY10" fmla="*/ 50682 h 606087"/>
                <a:gd name="connsiteX11" fmla="*/ 203206 w 406386"/>
                <a:gd name="connsiteY11" fmla="*/ 75399 h 606087"/>
                <a:gd name="connsiteX12" fmla="*/ 304803 w 406386"/>
                <a:gd name="connsiteY12" fmla="*/ 176860 h 606087"/>
                <a:gd name="connsiteX13" fmla="*/ 329552 w 406386"/>
                <a:gd name="connsiteY13" fmla="*/ 176860 h 606087"/>
                <a:gd name="connsiteX14" fmla="*/ 203206 w 406386"/>
                <a:gd name="connsiteY14" fmla="*/ 50682 h 606087"/>
                <a:gd name="connsiteX15" fmla="*/ 203206 w 406386"/>
                <a:gd name="connsiteY15" fmla="*/ 0 h 606087"/>
                <a:gd name="connsiteX16" fmla="*/ 380206 w 406386"/>
                <a:gd name="connsiteY16" fmla="*/ 176860 h 606087"/>
                <a:gd name="connsiteX17" fmla="*/ 215532 w 406386"/>
                <a:gd name="connsiteY17" fmla="*/ 353048 h 606087"/>
                <a:gd name="connsiteX18" fmla="*/ 215532 w 406386"/>
                <a:gd name="connsiteY18" fmla="*/ 541449 h 606087"/>
                <a:gd name="connsiteX19" fmla="*/ 190783 w 406386"/>
                <a:gd name="connsiteY19" fmla="*/ 541449 h 606087"/>
                <a:gd name="connsiteX20" fmla="*/ 190783 w 406386"/>
                <a:gd name="connsiteY20" fmla="*/ 353048 h 606087"/>
                <a:gd name="connsiteX21" fmla="*/ 26109 w 406386"/>
                <a:gd name="connsiteY21" fmla="*/ 176860 h 606087"/>
                <a:gd name="connsiteX22" fmla="*/ 203206 w 406386"/>
                <a:gd name="connsiteY22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6386" h="606087">
                  <a:moveTo>
                    <a:pt x="242676" y="466438"/>
                  </a:moveTo>
                  <a:cubicBezTo>
                    <a:pt x="318175" y="471247"/>
                    <a:pt x="406386" y="492118"/>
                    <a:pt x="406386" y="535686"/>
                  </a:cubicBezTo>
                  <a:cubicBezTo>
                    <a:pt x="406386" y="581851"/>
                    <a:pt x="304116" y="606087"/>
                    <a:pt x="203193" y="606087"/>
                  </a:cubicBezTo>
                  <a:cubicBezTo>
                    <a:pt x="102175" y="606087"/>
                    <a:pt x="0" y="581851"/>
                    <a:pt x="0" y="535686"/>
                  </a:cubicBezTo>
                  <a:cubicBezTo>
                    <a:pt x="0" y="492406"/>
                    <a:pt x="87633" y="471343"/>
                    <a:pt x="162555" y="466534"/>
                  </a:cubicBezTo>
                  <a:lnTo>
                    <a:pt x="164192" y="491252"/>
                  </a:lnTo>
                  <a:cubicBezTo>
                    <a:pt x="74440" y="497023"/>
                    <a:pt x="24749" y="521163"/>
                    <a:pt x="24749" y="535686"/>
                  </a:cubicBezTo>
                  <a:cubicBezTo>
                    <a:pt x="24749" y="553863"/>
                    <a:pt x="95915" y="581274"/>
                    <a:pt x="203193" y="581274"/>
                  </a:cubicBezTo>
                  <a:cubicBezTo>
                    <a:pt x="310471" y="581274"/>
                    <a:pt x="381541" y="553863"/>
                    <a:pt x="381541" y="535686"/>
                  </a:cubicBezTo>
                  <a:cubicBezTo>
                    <a:pt x="381541" y="521067"/>
                    <a:pt x="331561" y="496830"/>
                    <a:pt x="241135" y="491156"/>
                  </a:cubicBezTo>
                  <a:close/>
                  <a:moveTo>
                    <a:pt x="203206" y="50682"/>
                  </a:moveTo>
                  <a:lnTo>
                    <a:pt x="203206" y="75399"/>
                  </a:lnTo>
                  <a:cubicBezTo>
                    <a:pt x="259253" y="75399"/>
                    <a:pt x="304803" y="120888"/>
                    <a:pt x="304803" y="176860"/>
                  </a:cubicBezTo>
                  <a:lnTo>
                    <a:pt x="329552" y="176860"/>
                  </a:lnTo>
                  <a:cubicBezTo>
                    <a:pt x="329552" y="107232"/>
                    <a:pt x="272831" y="50682"/>
                    <a:pt x="203206" y="50682"/>
                  </a:cubicBezTo>
                  <a:close/>
                  <a:moveTo>
                    <a:pt x="203206" y="0"/>
                  </a:moveTo>
                  <a:cubicBezTo>
                    <a:pt x="300951" y="0"/>
                    <a:pt x="380206" y="79149"/>
                    <a:pt x="380206" y="176860"/>
                  </a:cubicBezTo>
                  <a:cubicBezTo>
                    <a:pt x="380206" y="270340"/>
                    <a:pt x="307596" y="346700"/>
                    <a:pt x="215532" y="353048"/>
                  </a:cubicBezTo>
                  <a:lnTo>
                    <a:pt x="215532" y="541449"/>
                  </a:lnTo>
                  <a:lnTo>
                    <a:pt x="190783" y="541449"/>
                  </a:lnTo>
                  <a:lnTo>
                    <a:pt x="190783" y="353048"/>
                  </a:lnTo>
                  <a:cubicBezTo>
                    <a:pt x="98816" y="346700"/>
                    <a:pt x="26109" y="270340"/>
                    <a:pt x="26109" y="176860"/>
                  </a:cubicBezTo>
                  <a:cubicBezTo>
                    <a:pt x="26109" y="79149"/>
                    <a:pt x="105365" y="0"/>
                    <a:pt x="203206" y="0"/>
                  </a:cubicBezTo>
                  <a:close/>
                </a:path>
              </a:pathLst>
            </a:custGeom>
            <a:gradFill>
              <a:gsLst>
                <a:gs pos="0">
                  <a:srgbClr val="006EC0">
                    <a:lumMod val="75000"/>
                    <a:alpha val="85000"/>
                  </a:srgbClr>
                </a:gs>
                <a:gs pos="100000">
                  <a:srgbClr val="006EC0">
                    <a:lumMod val="75000"/>
                    <a:alpha val="57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7" name="search-home_86260"/>
          <p:cNvSpPr>
            <a:spLocks noChangeAspect="1"/>
          </p:cNvSpPr>
          <p:nvPr>
            <p:custDataLst>
              <p:tags r:id="rId16"/>
            </p:custDataLst>
          </p:nvPr>
        </p:nvSpPr>
        <p:spPr bwMode="auto">
          <a:xfrm>
            <a:off x="781050" y="2146300"/>
            <a:ext cx="359410" cy="359410"/>
          </a:xfrm>
          <a:custGeom>
            <a:avLst/>
            <a:gdLst>
              <a:gd name="T0" fmla="*/ 10004 w 10004"/>
              <a:gd name="T1" fmla="*/ 5732 h 9996"/>
              <a:gd name="T2" fmla="*/ 9822 w 10004"/>
              <a:gd name="T3" fmla="*/ 5966 h 9996"/>
              <a:gd name="T4" fmla="*/ 8363 w 10004"/>
              <a:gd name="T5" fmla="*/ 6741 h 9996"/>
              <a:gd name="T6" fmla="*/ 9127 w 10004"/>
              <a:gd name="T7" fmla="*/ 7803 h 9996"/>
              <a:gd name="T8" fmla="*/ 8423 w 10004"/>
              <a:gd name="T9" fmla="*/ 8655 h 9996"/>
              <a:gd name="T10" fmla="*/ 7642 w 10004"/>
              <a:gd name="T11" fmla="*/ 9059 h 9996"/>
              <a:gd name="T12" fmla="*/ 6150 w 10004"/>
              <a:gd name="T13" fmla="*/ 8603 h 9996"/>
              <a:gd name="T14" fmla="*/ 5728 w 10004"/>
              <a:gd name="T15" fmla="*/ 9996 h 9996"/>
              <a:gd name="T16" fmla="*/ 4123 w 10004"/>
              <a:gd name="T17" fmla="*/ 9941 h 9996"/>
              <a:gd name="T18" fmla="*/ 3864 w 10004"/>
              <a:gd name="T19" fmla="*/ 8602 h 9996"/>
              <a:gd name="T20" fmla="*/ 2360 w 10004"/>
              <a:gd name="T21" fmla="*/ 9059 h 9996"/>
              <a:gd name="T22" fmla="*/ 2033 w 10004"/>
              <a:gd name="T23" fmla="*/ 9048 h 9996"/>
              <a:gd name="T24" fmla="*/ 913 w 10004"/>
              <a:gd name="T25" fmla="*/ 7805 h 9996"/>
              <a:gd name="T26" fmla="*/ 1296 w 10004"/>
              <a:gd name="T27" fmla="*/ 7224 h 9996"/>
              <a:gd name="T28" fmla="*/ 1380 w 10004"/>
              <a:gd name="T29" fmla="*/ 6122 h 9996"/>
              <a:gd name="T30" fmla="*/ 53 w 10004"/>
              <a:gd name="T31" fmla="*/ 5865 h 9996"/>
              <a:gd name="T32" fmla="*/ 0 w 10004"/>
              <a:gd name="T33" fmla="*/ 4262 h 9996"/>
              <a:gd name="T34" fmla="*/ 175 w 10004"/>
              <a:gd name="T35" fmla="*/ 4028 h 9996"/>
              <a:gd name="T36" fmla="*/ 1639 w 10004"/>
              <a:gd name="T37" fmla="*/ 3247 h 9996"/>
              <a:gd name="T38" fmla="*/ 875 w 10004"/>
              <a:gd name="T39" fmla="*/ 2192 h 9996"/>
              <a:gd name="T40" fmla="*/ 1575 w 10004"/>
              <a:gd name="T41" fmla="*/ 1343 h 9996"/>
              <a:gd name="T42" fmla="*/ 2360 w 10004"/>
              <a:gd name="T43" fmla="*/ 943 h 9996"/>
              <a:gd name="T44" fmla="*/ 3851 w 10004"/>
              <a:gd name="T45" fmla="*/ 1393 h 9996"/>
              <a:gd name="T46" fmla="*/ 4274 w 10004"/>
              <a:gd name="T47" fmla="*/ 0 h 9996"/>
              <a:gd name="T48" fmla="*/ 5878 w 10004"/>
              <a:gd name="T49" fmla="*/ 55 h 9996"/>
              <a:gd name="T50" fmla="*/ 6135 w 10004"/>
              <a:gd name="T51" fmla="*/ 1392 h 9996"/>
              <a:gd name="T52" fmla="*/ 7645 w 10004"/>
              <a:gd name="T53" fmla="*/ 934 h 9996"/>
              <a:gd name="T54" fmla="*/ 7965 w 10004"/>
              <a:gd name="T55" fmla="*/ 940 h 9996"/>
              <a:gd name="T56" fmla="*/ 9085 w 10004"/>
              <a:gd name="T57" fmla="*/ 2190 h 9996"/>
              <a:gd name="T58" fmla="*/ 8702 w 10004"/>
              <a:gd name="T59" fmla="*/ 2772 h 9996"/>
              <a:gd name="T60" fmla="*/ 8618 w 10004"/>
              <a:gd name="T61" fmla="*/ 3868 h 9996"/>
              <a:gd name="T62" fmla="*/ 9945 w 10004"/>
              <a:gd name="T63" fmla="*/ 4132 h 9996"/>
              <a:gd name="T64" fmla="*/ 6183 w 10004"/>
              <a:gd name="T65" fmla="*/ 6176 h 9996"/>
              <a:gd name="T66" fmla="*/ 6183 w 10004"/>
              <a:gd name="T67" fmla="*/ 3818 h 9996"/>
              <a:gd name="T68" fmla="*/ 3825 w 10004"/>
              <a:gd name="T69" fmla="*/ 3819 h 9996"/>
              <a:gd name="T70" fmla="*/ 3825 w 10004"/>
              <a:gd name="T71" fmla="*/ 6177 h 9996"/>
              <a:gd name="T72" fmla="*/ 6183 w 10004"/>
              <a:gd name="T73" fmla="*/ 6176 h 9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004" h="9996">
                <a:moveTo>
                  <a:pt x="10004" y="4287"/>
                </a:moveTo>
                <a:lnTo>
                  <a:pt x="10004" y="5732"/>
                </a:lnTo>
                <a:cubicBezTo>
                  <a:pt x="10004" y="5784"/>
                  <a:pt x="9987" y="5834"/>
                  <a:pt x="9952" y="5881"/>
                </a:cubicBezTo>
                <a:cubicBezTo>
                  <a:pt x="9918" y="5928"/>
                  <a:pt x="9873" y="5956"/>
                  <a:pt x="9822" y="5966"/>
                </a:cubicBezTo>
                <a:lnTo>
                  <a:pt x="8617" y="6148"/>
                </a:lnTo>
                <a:cubicBezTo>
                  <a:pt x="8534" y="6382"/>
                  <a:pt x="8449" y="6579"/>
                  <a:pt x="8363" y="6741"/>
                </a:cubicBezTo>
                <a:cubicBezTo>
                  <a:pt x="8515" y="6958"/>
                  <a:pt x="8748" y="7257"/>
                  <a:pt x="9060" y="7639"/>
                </a:cubicBezTo>
                <a:cubicBezTo>
                  <a:pt x="9104" y="7692"/>
                  <a:pt x="9127" y="7746"/>
                  <a:pt x="9127" y="7803"/>
                </a:cubicBezTo>
                <a:cubicBezTo>
                  <a:pt x="9127" y="7859"/>
                  <a:pt x="9108" y="7909"/>
                  <a:pt x="9067" y="7952"/>
                </a:cubicBezTo>
                <a:cubicBezTo>
                  <a:pt x="8949" y="8113"/>
                  <a:pt x="8735" y="8347"/>
                  <a:pt x="8423" y="8655"/>
                </a:cubicBezTo>
                <a:cubicBezTo>
                  <a:pt x="8110" y="8963"/>
                  <a:pt x="7907" y="9119"/>
                  <a:pt x="7812" y="9119"/>
                </a:cubicBezTo>
                <a:cubicBezTo>
                  <a:pt x="7759" y="9119"/>
                  <a:pt x="7704" y="9101"/>
                  <a:pt x="7642" y="9059"/>
                </a:cubicBezTo>
                <a:lnTo>
                  <a:pt x="6743" y="8356"/>
                </a:lnTo>
                <a:cubicBezTo>
                  <a:pt x="6552" y="8456"/>
                  <a:pt x="6354" y="8538"/>
                  <a:pt x="6150" y="8603"/>
                </a:cubicBezTo>
                <a:cubicBezTo>
                  <a:pt x="6080" y="9193"/>
                  <a:pt x="6018" y="9597"/>
                  <a:pt x="5962" y="9813"/>
                </a:cubicBezTo>
                <a:cubicBezTo>
                  <a:pt x="5932" y="9934"/>
                  <a:pt x="5854" y="9996"/>
                  <a:pt x="5728" y="9996"/>
                </a:cubicBezTo>
                <a:lnTo>
                  <a:pt x="4282" y="9996"/>
                </a:lnTo>
                <a:cubicBezTo>
                  <a:pt x="4220" y="9996"/>
                  <a:pt x="4168" y="9977"/>
                  <a:pt x="4123" y="9941"/>
                </a:cubicBezTo>
                <a:cubicBezTo>
                  <a:pt x="4078" y="9904"/>
                  <a:pt x="4052" y="9857"/>
                  <a:pt x="4048" y="9802"/>
                </a:cubicBezTo>
                <a:lnTo>
                  <a:pt x="3864" y="8602"/>
                </a:lnTo>
                <a:cubicBezTo>
                  <a:pt x="3652" y="8532"/>
                  <a:pt x="3457" y="8453"/>
                  <a:pt x="3278" y="8362"/>
                </a:cubicBezTo>
                <a:lnTo>
                  <a:pt x="2360" y="9059"/>
                </a:lnTo>
                <a:cubicBezTo>
                  <a:pt x="2317" y="9098"/>
                  <a:pt x="2263" y="9119"/>
                  <a:pt x="2196" y="9119"/>
                </a:cubicBezTo>
                <a:cubicBezTo>
                  <a:pt x="2135" y="9119"/>
                  <a:pt x="2082" y="9097"/>
                  <a:pt x="2033" y="9048"/>
                </a:cubicBezTo>
                <a:cubicBezTo>
                  <a:pt x="1486" y="8554"/>
                  <a:pt x="1128" y="8188"/>
                  <a:pt x="958" y="7954"/>
                </a:cubicBezTo>
                <a:cubicBezTo>
                  <a:pt x="928" y="7910"/>
                  <a:pt x="913" y="7860"/>
                  <a:pt x="913" y="7805"/>
                </a:cubicBezTo>
                <a:cubicBezTo>
                  <a:pt x="913" y="7753"/>
                  <a:pt x="930" y="7704"/>
                  <a:pt x="965" y="7657"/>
                </a:cubicBezTo>
                <a:cubicBezTo>
                  <a:pt x="1031" y="7565"/>
                  <a:pt x="1140" y="7422"/>
                  <a:pt x="1296" y="7224"/>
                </a:cubicBezTo>
                <a:cubicBezTo>
                  <a:pt x="1453" y="7027"/>
                  <a:pt x="1570" y="6874"/>
                  <a:pt x="1648" y="6765"/>
                </a:cubicBezTo>
                <a:cubicBezTo>
                  <a:pt x="1530" y="6549"/>
                  <a:pt x="1441" y="6334"/>
                  <a:pt x="1380" y="6122"/>
                </a:cubicBezTo>
                <a:lnTo>
                  <a:pt x="189" y="5947"/>
                </a:lnTo>
                <a:cubicBezTo>
                  <a:pt x="133" y="5939"/>
                  <a:pt x="86" y="5912"/>
                  <a:pt x="53" y="5865"/>
                </a:cubicBezTo>
                <a:cubicBezTo>
                  <a:pt x="19" y="5820"/>
                  <a:pt x="0" y="5768"/>
                  <a:pt x="0" y="5712"/>
                </a:cubicBezTo>
                <a:lnTo>
                  <a:pt x="0" y="4262"/>
                </a:lnTo>
                <a:cubicBezTo>
                  <a:pt x="0" y="4209"/>
                  <a:pt x="18" y="4160"/>
                  <a:pt x="53" y="4113"/>
                </a:cubicBezTo>
                <a:cubicBezTo>
                  <a:pt x="88" y="4065"/>
                  <a:pt x="128" y="4038"/>
                  <a:pt x="175" y="4028"/>
                </a:cubicBezTo>
                <a:lnTo>
                  <a:pt x="1385" y="3845"/>
                </a:lnTo>
                <a:cubicBezTo>
                  <a:pt x="1446" y="3645"/>
                  <a:pt x="1530" y="3445"/>
                  <a:pt x="1639" y="3247"/>
                </a:cubicBezTo>
                <a:cubicBezTo>
                  <a:pt x="1465" y="2999"/>
                  <a:pt x="1234" y="2700"/>
                  <a:pt x="941" y="2348"/>
                </a:cubicBezTo>
                <a:cubicBezTo>
                  <a:pt x="898" y="2295"/>
                  <a:pt x="875" y="2244"/>
                  <a:pt x="875" y="2192"/>
                </a:cubicBezTo>
                <a:cubicBezTo>
                  <a:pt x="875" y="2148"/>
                  <a:pt x="894" y="2098"/>
                  <a:pt x="935" y="2043"/>
                </a:cubicBezTo>
                <a:cubicBezTo>
                  <a:pt x="1048" y="1887"/>
                  <a:pt x="1260" y="1654"/>
                  <a:pt x="1575" y="1343"/>
                </a:cubicBezTo>
                <a:cubicBezTo>
                  <a:pt x="1890" y="1032"/>
                  <a:pt x="2095" y="877"/>
                  <a:pt x="2190" y="877"/>
                </a:cubicBezTo>
                <a:cubicBezTo>
                  <a:pt x="2246" y="877"/>
                  <a:pt x="2303" y="898"/>
                  <a:pt x="2360" y="943"/>
                </a:cubicBezTo>
                <a:lnTo>
                  <a:pt x="3259" y="1640"/>
                </a:lnTo>
                <a:cubicBezTo>
                  <a:pt x="3449" y="1540"/>
                  <a:pt x="3648" y="1458"/>
                  <a:pt x="3851" y="1393"/>
                </a:cubicBezTo>
                <a:cubicBezTo>
                  <a:pt x="3922" y="803"/>
                  <a:pt x="3984" y="399"/>
                  <a:pt x="4040" y="183"/>
                </a:cubicBezTo>
                <a:cubicBezTo>
                  <a:pt x="4070" y="62"/>
                  <a:pt x="4148" y="0"/>
                  <a:pt x="4274" y="0"/>
                </a:cubicBezTo>
                <a:lnTo>
                  <a:pt x="5719" y="0"/>
                </a:lnTo>
                <a:cubicBezTo>
                  <a:pt x="5780" y="0"/>
                  <a:pt x="5833" y="19"/>
                  <a:pt x="5878" y="55"/>
                </a:cubicBezTo>
                <a:cubicBezTo>
                  <a:pt x="5923" y="92"/>
                  <a:pt x="5948" y="139"/>
                  <a:pt x="5953" y="194"/>
                </a:cubicBezTo>
                <a:lnTo>
                  <a:pt x="6135" y="1392"/>
                </a:lnTo>
                <a:cubicBezTo>
                  <a:pt x="6348" y="1462"/>
                  <a:pt x="6543" y="1540"/>
                  <a:pt x="6722" y="1632"/>
                </a:cubicBezTo>
                <a:lnTo>
                  <a:pt x="7645" y="934"/>
                </a:lnTo>
                <a:cubicBezTo>
                  <a:pt x="7684" y="895"/>
                  <a:pt x="7736" y="874"/>
                  <a:pt x="7802" y="874"/>
                </a:cubicBezTo>
                <a:cubicBezTo>
                  <a:pt x="7858" y="874"/>
                  <a:pt x="7913" y="895"/>
                  <a:pt x="7965" y="940"/>
                </a:cubicBezTo>
                <a:cubicBezTo>
                  <a:pt x="8525" y="1457"/>
                  <a:pt x="8883" y="1827"/>
                  <a:pt x="9040" y="2047"/>
                </a:cubicBezTo>
                <a:cubicBezTo>
                  <a:pt x="9070" y="2080"/>
                  <a:pt x="9085" y="2129"/>
                  <a:pt x="9085" y="2190"/>
                </a:cubicBezTo>
                <a:cubicBezTo>
                  <a:pt x="9085" y="2243"/>
                  <a:pt x="9068" y="2293"/>
                  <a:pt x="9033" y="2339"/>
                </a:cubicBezTo>
                <a:cubicBezTo>
                  <a:pt x="8967" y="2430"/>
                  <a:pt x="8858" y="2574"/>
                  <a:pt x="8702" y="2772"/>
                </a:cubicBezTo>
                <a:cubicBezTo>
                  <a:pt x="8545" y="2969"/>
                  <a:pt x="8428" y="3122"/>
                  <a:pt x="8350" y="3230"/>
                </a:cubicBezTo>
                <a:cubicBezTo>
                  <a:pt x="8463" y="3448"/>
                  <a:pt x="8552" y="3660"/>
                  <a:pt x="8618" y="3868"/>
                </a:cubicBezTo>
                <a:lnTo>
                  <a:pt x="9809" y="4050"/>
                </a:lnTo>
                <a:cubicBezTo>
                  <a:pt x="9865" y="4058"/>
                  <a:pt x="9910" y="4085"/>
                  <a:pt x="9945" y="4132"/>
                </a:cubicBezTo>
                <a:cubicBezTo>
                  <a:pt x="9985" y="4180"/>
                  <a:pt x="10004" y="4230"/>
                  <a:pt x="10004" y="4287"/>
                </a:cubicBezTo>
                <a:close/>
                <a:moveTo>
                  <a:pt x="6183" y="6176"/>
                </a:moveTo>
                <a:cubicBezTo>
                  <a:pt x="6508" y="5851"/>
                  <a:pt x="6672" y="5457"/>
                  <a:pt x="6672" y="4997"/>
                </a:cubicBezTo>
                <a:cubicBezTo>
                  <a:pt x="6672" y="4537"/>
                  <a:pt x="6508" y="4144"/>
                  <a:pt x="6183" y="3818"/>
                </a:cubicBezTo>
                <a:cubicBezTo>
                  <a:pt x="5858" y="3494"/>
                  <a:pt x="5464" y="3331"/>
                  <a:pt x="5004" y="3331"/>
                </a:cubicBezTo>
                <a:cubicBezTo>
                  <a:pt x="4544" y="3331"/>
                  <a:pt x="4151" y="3494"/>
                  <a:pt x="3825" y="3819"/>
                </a:cubicBezTo>
                <a:cubicBezTo>
                  <a:pt x="3500" y="4144"/>
                  <a:pt x="3336" y="4538"/>
                  <a:pt x="3336" y="4998"/>
                </a:cubicBezTo>
                <a:cubicBezTo>
                  <a:pt x="3336" y="5458"/>
                  <a:pt x="3500" y="5851"/>
                  <a:pt x="3825" y="6177"/>
                </a:cubicBezTo>
                <a:cubicBezTo>
                  <a:pt x="4150" y="6503"/>
                  <a:pt x="4544" y="6666"/>
                  <a:pt x="5004" y="6666"/>
                </a:cubicBezTo>
                <a:cubicBezTo>
                  <a:pt x="5464" y="6663"/>
                  <a:pt x="5856" y="6500"/>
                  <a:pt x="6183" y="6176"/>
                </a:cubicBezTo>
                <a:close/>
              </a:path>
            </a:pathLst>
          </a:custGeom>
          <a:gradFill>
            <a:gsLst>
              <a:gs pos="0">
                <a:srgbClr val="006EC0">
                  <a:lumMod val="75000"/>
                  <a:alpha val="85000"/>
                </a:srgbClr>
              </a:gs>
              <a:gs pos="100000">
                <a:srgbClr val="006EC0">
                  <a:lumMod val="75000"/>
                  <a:alpha val="57000"/>
                </a:srgbClr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[13, 23]</a:t>
            </a: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9043937" y="1422500"/>
            <a:ext cx="2315488" cy="4470202"/>
          </a:xfrm>
          <a:prstGeom prst="rect">
            <a:avLst/>
          </a:prstGeom>
          <a:solidFill>
            <a:srgbClr val="D4E5F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703868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07176" y="2062922"/>
            <a:ext cx="21133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Mult-scale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30717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01</a:t>
            </a:r>
          </a:p>
        </p:txBody>
      </p: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 flipH="1">
            <a:off x="218496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/Users/mirrich/Desktop/Snipaste_2025-05-15_16-03-53.pngSnipaste_2025-05-15_16-03-53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8"/>
          <a:srcRect l="-7811" t="-3641" r="-9281" b="-9103"/>
          <a:stretch>
            <a:fillRect/>
          </a:stretch>
        </p:blipFill>
        <p:spPr bwMode="auto">
          <a:xfrm>
            <a:off x="964714" y="4243213"/>
            <a:ext cx="2796124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882223" y="2737835"/>
            <a:ext cx="2978577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For cross-dataset and large size, a pair of multi-scale features of signature images are added to the model.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45465" y="805180"/>
            <a:ext cx="4069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1.3 Research Objects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9"/>
            </p:custDataLst>
          </p:nvPr>
        </p:nvSpPr>
        <p:spPr>
          <a:xfrm>
            <a:off x="442126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4959350" y="2080260"/>
            <a:ext cx="2288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 Transformer</a:t>
            </a:r>
          </a:p>
        </p:txBody>
      </p:sp>
      <p:sp>
        <p:nvSpPr>
          <p:cNvPr id="43" name="文本框 42"/>
          <p:cNvSpPr txBox="1"/>
          <p:nvPr>
            <p:custDataLst>
              <p:tags r:id="rId11"/>
            </p:custDataLst>
          </p:nvPr>
        </p:nvSpPr>
        <p:spPr>
          <a:xfrm>
            <a:off x="503931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</a:rPr>
              <a:t>02</a:t>
            </a:r>
          </a:p>
        </p:txBody>
      </p:sp>
      <p:cxnSp>
        <p:nvCxnSpPr>
          <p:cNvPr id="44" name="直接连接符 43"/>
          <p:cNvCxnSpPr/>
          <p:nvPr>
            <p:custDataLst>
              <p:tags r:id="rId12"/>
            </p:custDataLst>
          </p:nvPr>
        </p:nvCxnSpPr>
        <p:spPr>
          <a:xfrm flipH="1">
            <a:off x="591710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/Users/mirrich/Desktop/Snipaste_2025-05-15_16-05-44.pngSnipaste_2025-05-15_16-05-44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9"/>
          <a:srcRect l="-4755" t="-19310" r="-2090" b="-18531"/>
          <a:stretch>
            <a:fillRect/>
          </a:stretch>
        </p:blipFill>
        <p:spPr bwMode="auto">
          <a:xfrm>
            <a:off x="4667497" y="4223108"/>
            <a:ext cx="2857006" cy="1572782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/>
          <p:cNvSpPr txBox="1"/>
          <p:nvPr>
            <p:custDataLst>
              <p:tags r:id="rId14"/>
            </p:custDataLst>
          </p:nvPr>
        </p:nvSpPr>
        <p:spPr>
          <a:xfrm>
            <a:off x="4614363" y="2737835"/>
            <a:ext cx="299212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fontAlgn="auto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Adding a sliding window to the ViT allows the model to automatically capture local information of the image.</a:t>
            </a:r>
          </a:p>
        </p:txBody>
      </p:sp>
      <p:sp>
        <p:nvSpPr>
          <p:cNvPr id="47" name="矩形 46"/>
          <p:cNvSpPr/>
          <p:nvPr>
            <p:custDataLst>
              <p:tags r:id="rId15"/>
            </p:custDataLst>
          </p:nvPr>
        </p:nvSpPr>
        <p:spPr>
          <a:xfrm>
            <a:off x="8153400" y="1487686"/>
            <a:ext cx="3349480" cy="4641652"/>
          </a:xfrm>
          <a:prstGeom prst="rect">
            <a:avLst/>
          </a:prstGeom>
          <a:solidFill>
            <a:schemeClr val="l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16"/>
            </p:custDataLst>
          </p:nvPr>
        </p:nvSpPr>
        <p:spPr>
          <a:xfrm>
            <a:off x="8706485" y="2057400"/>
            <a:ext cx="2272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Optimize Module</a:t>
            </a:r>
          </a:p>
        </p:txBody>
      </p:sp>
      <p:sp>
        <p:nvSpPr>
          <p:cNvPr id="49" name="文本框 48"/>
          <p:cNvSpPr txBox="1"/>
          <p:nvPr>
            <p:custDataLst>
              <p:tags r:id="rId17"/>
            </p:custDataLst>
          </p:nvPr>
        </p:nvSpPr>
        <p:spPr>
          <a:xfrm>
            <a:off x="8771456" y="1602984"/>
            <a:ext cx="2113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rgbClr val="006EC0">
                        <a:lumMod val="75000"/>
                        <a:alpha val="51000"/>
                      </a:srgbClr>
                    </a:gs>
                    <a:gs pos="76000">
                      <a:srgbClr val="004980">
                        <a:lumMod val="50000"/>
                        <a:alpha val="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cxnSp>
        <p:nvCxnSpPr>
          <p:cNvPr id="50" name="直接连接符 49"/>
          <p:cNvCxnSpPr/>
          <p:nvPr>
            <p:custDataLst>
              <p:tags r:id="rId18"/>
            </p:custDataLst>
          </p:nvPr>
        </p:nvCxnSpPr>
        <p:spPr>
          <a:xfrm flipH="1">
            <a:off x="9649240" y="2582217"/>
            <a:ext cx="357800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/Users/mirrich/Desktop/Snipaste_2025-05-15_16-07-47.pngSnipaste_2025-05-15_16-07-47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30"/>
          <a:srcRect l="-13865" t="-10790" r="-14298" b="-13627"/>
          <a:stretch>
            <a:fillRect/>
          </a:stretch>
        </p:blipFill>
        <p:spPr bwMode="auto">
          <a:xfrm>
            <a:off x="8419326" y="4249825"/>
            <a:ext cx="2817627" cy="1559557"/>
          </a:xfrm>
          <a:prstGeom prst="rect">
            <a:avLst/>
          </a:prstGeom>
          <a:noFill/>
          <a:ln w="19050">
            <a:solidFill>
              <a:schemeClr val="lt1"/>
            </a:solidFill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本框 51"/>
          <p:cNvSpPr txBox="1"/>
          <p:nvPr>
            <p:custDataLst>
              <p:tags r:id="rId20"/>
            </p:custDataLst>
          </p:nvPr>
        </p:nvSpPr>
        <p:spPr>
          <a:xfrm>
            <a:off x="8346503" y="2737835"/>
            <a:ext cx="3012922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r>
              <a:rPr lang="en-US" altLang="zh-CN" sz="1400" spc="100" dirty="0">
                <a:solidFill>
                  <a:schemeClr val="dk1">
                    <a:lumMod val="75000"/>
                  </a:schemeClr>
                </a:solidFill>
              </a:rPr>
              <a:t>Optimize some submodules in the multi-scale feature model to better utilize multi scale feature information.</a:t>
            </a:r>
          </a:p>
        </p:txBody>
      </p:sp>
      <p:sp>
        <p:nvSpPr>
          <p:cNvPr id="2" name="文本占位符 9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4547870" y="209550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Introduction</a:t>
            </a:r>
          </a:p>
        </p:txBody>
      </p:sp>
      <p:sp>
        <p:nvSpPr>
          <p:cNvPr id="3" name="文本占位符 12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6059805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Related Work</a:t>
            </a:r>
          </a:p>
        </p:txBody>
      </p:sp>
      <p:sp>
        <p:nvSpPr>
          <p:cNvPr id="16" name="文本占位符 15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20" name="文本占位符 19"/>
          <p:cNvSpPr>
            <a:spLocks noGrp="1"/>
          </p:cNvSpPr>
          <p:nvPr>
            <p:custDataLst>
              <p:tags r:id="rId24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4" name="文本占位符 12"/>
          <p:cNvSpPr>
            <a:spLocks noGrp="1"/>
          </p:cNvSpPr>
          <p:nvPr>
            <p:custDataLst>
              <p:tags r:id="rId25"/>
            </p:custDataLst>
          </p:nvPr>
        </p:nvSpPr>
        <p:spPr>
          <a:xfrm>
            <a:off x="757174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508" y="2887932"/>
            <a:ext cx="3664014" cy="4511431"/>
          </a:xfrm>
          <a:prstGeom prst="rect">
            <a:avLst/>
          </a:prstGeom>
        </p:spPr>
      </p:pic>
      <p:pic>
        <p:nvPicPr>
          <p:cNvPr id="20" name="图片 19" descr="E:\环雅\2022\5月\澳门科技大学校园图片\72f082025aafa40f4bfba6b9d037144f78f0f736b30e2.jpg72f082025aafa40f4bfba6b9d037144f78f0f736b30e2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3335" y="0"/>
            <a:ext cx="3396615" cy="6864985"/>
          </a:xfrm>
          <a:custGeom>
            <a:avLst/>
            <a:gdLst/>
            <a:ahLst/>
            <a:cxnLst/>
            <a:rect l="l" t="t" r="r" b="b"/>
            <a:pathLst>
              <a:path w="2869476" h="5118525">
                <a:moveTo>
                  <a:pt x="1355633" y="0"/>
                </a:moveTo>
                <a:cubicBezTo>
                  <a:pt x="1854043" y="0"/>
                  <a:pt x="2230953" y="123569"/>
                  <a:pt x="2486362" y="370706"/>
                </a:cubicBezTo>
                <a:cubicBezTo>
                  <a:pt x="2741771" y="617842"/>
                  <a:pt x="2869476" y="930641"/>
                  <a:pt x="2869476" y="1309102"/>
                </a:cubicBezTo>
                <a:cubicBezTo>
                  <a:pt x="2869476" y="1596566"/>
                  <a:pt x="2797601" y="1900575"/>
                  <a:pt x="2653853" y="2221130"/>
                </a:cubicBezTo>
                <a:cubicBezTo>
                  <a:pt x="2510104" y="2541684"/>
                  <a:pt x="2086638" y="3222086"/>
                  <a:pt x="1383455" y="4262336"/>
                </a:cubicBezTo>
                <a:lnTo>
                  <a:pt x="2757799" y="4262336"/>
                </a:lnTo>
                <a:lnTo>
                  <a:pt x="2757799" y="5118525"/>
                </a:lnTo>
                <a:lnTo>
                  <a:pt x="0" y="5118525"/>
                </a:lnTo>
                <a:lnTo>
                  <a:pt x="775" y="4401932"/>
                </a:lnTo>
                <a:cubicBezTo>
                  <a:pt x="817671" y="3065945"/>
                  <a:pt x="1303155" y="2239225"/>
                  <a:pt x="1457228" y="1921774"/>
                </a:cubicBezTo>
                <a:cubicBezTo>
                  <a:pt x="1611301" y="1604322"/>
                  <a:pt x="1688337" y="1356668"/>
                  <a:pt x="1688337" y="1178812"/>
                </a:cubicBezTo>
                <a:cubicBezTo>
                  <a:pt x="1688337" y="1042318"/>
                  <a:pt x="1665039" y="940465"/>
                  <a:pt x="1618442" y="873252"/>
                </a:cubicBezTo>
                <a:cubicBezTo>
                  <a:pt x="1571846" y="806039"/>
                  <a:pt x="1500916" y="772432"/>
                  <a:pt x="1405655" y="772432"/>
                </a:cubicBezTo>
                <a:cubicBezTo>
                  <a:pt x="1310394" y="772432"/>
                  <a:pt x="1239465" y="809658"/>
                  <a:pt x="1192868" y="884109"/>
                </a:cubicBezTo>
                <a:cubicBezTo>
                  <a:pt x="1146271" y="958560"/>
                  <a:pt x="1122973" y="1106429"/>
                  <a:pt x="1122973" y="1327715"/>
                </a:cubicBezTo>
                <a:lnTo>
                  <a:pt x="1122973" y="1805444"/>
                </a:lnTo>
                <a:lnTo>
                  <a:pt x="0" y="1805444"/>
                </a:lnTo>
                <a:lnTo>
                  <a:pt x="0" y="1622417"/>
                </a:lnTo>
                <a:cubicBezTo>
                  <a:pt x="0" y="1341158"/>
                  <a:pt x="14476" y="1119355"/>
                  <a:pt x="43429" y="957009"/>
                </a:cubicBezTo>
                <a:cubicBezTo>
                  <a:pt x="72383" y="794664"/>
                  <a:pt x="143732" y="634904"/>
                  <a:pt x="257477" y="477730"/>
                </a:cubicBezTo>
                <a:cubicBezTo>
                  <a:pt x="371222" y="320555"/>
                  <a:pt x="519090" y="201639"/>
                  <a:pt x="701083" y="120984"/>
                </a:cubicBezTo>
                <a:cubicBezTo>
                  <a:pt x="883074" y="40328"/>
                  <a:pt x="1101258" y="0"/>
                  <a:pt x="135563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005488" y="3229747"/>
            <a:ext cx="470714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spc="100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6020002" y="3830492"/>
            <a:ext cx="347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solidFill>
                  <a:schemeClr val="dk1">
                    <a:lumMod val="60000"/>
                    <a:lumOff val="40000"/>
                    <a:alpha val="6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Literature Review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105455" y="4325339"/>
            <a:ext cx="39092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rgbClr val="821A1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6122670" y="2887980"/>
            <a:ext cx="1343660" cy="338455"/>
            <a:chOff x="1477297" y="1791315"/>
            <a:chExt cx="1207842" cy="338555"/>
          </a:xfrm>
        </p:grpSpPr>
        <p:sp>
          <p:nvSpPr>
            <p:cNvPr id="15" name="矩形: 圆角 17"/>
            <p:cNvSpPr/>
            <p:nvPr>
              <p:custDataLst>
                <p:tags r:id="rId3"/>
              </p:custDataLst>
            </p:nvPr>
          </p:nvSpPr>
          <p:spPr>
            <a:xfrm>
              <a:off x="1477297" y="1791315"/>
              <a:ext cx="1207842" cy="3385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>
                <a:solidFill>
                  <a:schemeClr val="lt1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8" cstate="screen">
              <a:alphaModFix amt="35000"/>
            </a:blip>
            <a:srcRect t="-717"/>
            <a:stretch>
              <a:fillRect/>
            </a:stretch>
          </p:blipFill>
          <p:spPr>
            <a:xfrm rot="5400000">
              <a:off x="1911941" y="1356671"/>
              <a:ext cx="338554" cy="1207842"/>
            </a:xfrm>
            <a:prstGeom prst="rect">
              <a:avLst/>
            </a:prstGeom>
            <a:effectLst/>
          </p:spPr>
        </p:pic>
      </p:grp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6127115" y="2887980"/>
            <a:ext cx="1339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1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22720e0cf3d7ca7bcb6d2a3350a9096b63f62403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7">
            <a:alphaModFix amt="5000"/>
          </a:blip>
          <a:stretch>
            <a:fillRect/>
          </a:stretch>
        </p:blipFill>
        <p:spPr>
          <a:xfrm>
            <a:off x="3331845" y="812800"/>
            <a:ext cx="5530215" cy="5530215"/>
          </a:xfrm>
          <a:prstGeom prst="rect">
            <a:avLst/>
          </a:prstGeom>
        </p:spPr>
      </p:pic>
      <p:sp>
        <p:nvSpPr>
          <p:cNvPr id="48" name="文本占位符 47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</a:rPr>
              <a:t>[3, 4, 10, 11, 14, 17, 19, 20, 25, 32, 33, 34, 35, 39, 40, 41]</a:t>
            </a:r>
          </a:p>
        </p:txBody>
      </p:sp>
      <p:sp>
        <p:nvSpPr>
          <p:cNvPr id="49" name="箭头: 右 48"/>
          <p:cNvSpPr/>
          <p:nvPr>
            <p:custDataLst>
              <p:tags r:id="rId3"/>
            </p:custDataLst>
          </p:nvPr>
        </p:nvSpPr>
        <p:spPr>
          <a:xfrm>
            <a:off x="658813" y="3378200"/>
            <a:ext cx="10874375" cy="144000"/>
          </a:xfrm>
          <a:prstGeom prst="rightArrow">
            <a:avLst/>
          </a:prstGeom>
          <a:solidFill>
            <a:schemeClr val="lt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6" name="组合 85"/>
          <p:cNvGrpSpPr/>
          <p:nvPr>
            <p:custDataLst>
              <p:tags r:id="rId4"/>
            </p:custDataLst>
          </p:nvPr>
        </p:nvGrpSpPr>
        <p:grpSpPr>
          <a:xfrm>
            <a:off x="960312" y="3353237"/>
            <a:ext cx="193925" cy="193925"/>
            <a:chOff x="9521575" y="2037521"/>
            <a:chExt cx="122146" cy="122146"/>
          </a:xfrm>
        </p:grpSpPr>
        <p:sp>
          <p:nvSpPr>
            <p:cNvPr id="87" name="椭圆 86"/>
            <p:cNvSpPr/>
            <p:nvPr>
              <p:custDataLst>
                <p:tags r:id="rId63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8" name="椭圆 87"/>
            <p:cNvSpPr/>
            <p:nvPr>
              <p:custDataLst>
                <p:tags r:id="rId64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1" name="组合 100"/>
          <p:cNvGrpSpPr/>
          <p:nvPr>
            <p:custDataLst>
              <p:tags r:id="rId5"/>
            </p:custDataLst>
          </p:nvPr>
        </p:nvGrpSpPr>
        <p:grpSpPr>
          <a:xfrm>
            <a:off x="3499154" y="3353237"/>
            <a:ext cx="193925" cy="193925"/>
            <a:chOff x="9521575" y="2037521"/>
            <a:chExt cx="122146" cy="122146"/>
          </a:xfrm>
        </p:grpSpPr>
        <p:sp>
          <p:nvSpPr>
            <p:cNvPr id="102" name="椭圆 101"/>
            <p:cNvSpPr/>
            <p:nvPr>
              <p:custDataLst>
                <p:tags r:id="rId61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62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4" name="组合 103"/>
          <p:cNvGrpSpPr/>
          <p:nvPr>
            <p:custDataLst>
              <p:tags r:id="rId6"/>
            </p:custDataLst>
          </p:nvPr>
        </p:nvGrpSpPr>
        <p:grpSpPr>
          <a:xfrm>
            <a:off x="5999896" y="3353237"/>
            <a:ext cx="193925" cy="193925"/>
            <a:chOff x="9521575" y="2037521"/>
            <a:chExt cx="122146" cy="122146"/>
          </a:xfrm>
        </p:grpSpPr>
        <p:sp>
          <p:nvSpPr>
            <p:cNvPr id="105" name="椭圆 104"/>
            <p:cNvSpPr/>
            <p:nvPr>
              <p:custDataLst>
                <p:tags r:id="rId59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60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7" name="组合 106"/>
          <p:cNvGrpSpPr/>
          <p:nvPr>
            <p:custDataLst>
              <p:tags r:id="rId7"/>
            </p:custDataLst>
          </p:nvPr>
        </p:nvGrpSpPr>
        <p:grpSpPr>
          <a:xfrm>
            <a:off x="8487938" y="3353237"/>
            <a:ext cx="193925" cy="193925"/>
            <a:chOff x="9521575" y="2037521"/>
            <a:chExt cx="122146" cy="122146"/>
          </a:xfrm>
        </p:grpSpPr>
        <p:sp>
          <p:nvSpPr>
            <p:cNvPr id="108" name="椭圆 107"/>
            <p:cNvSpPr/>
            <p:nvPr>
              <p:custDataLst>
                <p:tags r:id="rId57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58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10" name="组合 109"/>
          <p:cNvGrpSpPr/>
          <p:nvPr>
            <p:custDataLst>
              <p:tags r:id="rId8"/>
            </p:custDataLst>
          </p:nvPr>
        </p:nvGrpSpPr>
        <p:grpSpPr>
          <a:xfrm flipH="1">
            <a:off x="11026779" y="3353237"/>
            <a:ext cx="193925" cy="193925"/>
            <a:chOff x="9521575" y="2037521"/>
            <a:chExt cx="122146" cy="122146"/>
          </a:xfrm>
        </p:grpSpPr>
        <p:sp>
          <p:nvSpPr>
            <p:cNvPr id="111" name="椭圆 110"/>
            <p:cNvSpPr/>
            <p:nvPr>
              <p:custDataLst>
                <p:tags r:id="rId55"/>
              </p:custDataLst>
            </p:nvPr>
          </p:nvSpPr>
          <p:spPr>
            <a:xfrm>
              <a:off x="9547253" y="2066029"/>
              <a:ext cx="65609" cy="6560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56"/>
              </p:custDataLst>
            </p:nvPr>
          </p:nvSpPr>
          <p:spPr>
            <a:xfrm>
              <a:off x="9521575" y="2037521"/>
              <a:ext cx="122146" cy="122146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8" name="文本框 127"/>
          <p:cNvSpPr txBox="1"/>
          <p:nvPr>
            <p:custDataLst>
              <p:tags r:id="rId9"/>
            </p:custDataLst>
          </p:nvPr>
        </p:nvSpPr>
        <p:spPr>
          <a:xfrm>
            <a:off x="2814955" y="3593465"/>
            <a:ext cx="1481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2000s</a:t>
            </a:r>
          </a:p>
        </p:txBody>
      </p:sp>
      <p:sp>
        <p:nvSpPr>
          <p:cNvPr id="129" name="文本框 128"/>
          <p:cNvSpPr txBox="1"/>
          <p:nvPr>
            <p:custDataLst>
              <p:tags r:id="rId10"/>
            </p:custDataLst>
          </p:nvPr>
        </p:nvSpPr>
        <p:spPr>
          <a:xfrm>
            <a:off x="1325245" y="1713230"/>
            <a:ext cx="3034030" cy="1247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Machine Learning</a:t>
            </a:r>
            <a:endParaRPr lang="zh-CN" altLang="en-US" sz="1600" b="1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HMM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SVM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Random forest</a:t>
            </a:r>
          </a:p>
        </p:txBody>
      </p:sp>
      <p:sp>
        <p:nvSpPr>
          <p:cNvPr id="137" name="文本框 136"/>
          <p:cNvSpPr txBox="1"/>
          <p:nvPr>
            <p:custDataLst>
              <p:tags r:id="rId11"/>
            </p:custDataLst>
          </p:nvPr>
        </p:nvSpPr>
        <p:spPr>
          <a:xfrm>
            <a:off x="7655560" y="3593465"/>
            <a:ext cx="1900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</a:p>
        </p:txBody>
      </p:sp>
      <p:sp>
        <p:nvSpPr>
          <p:cNvPr id="138" name="文本框 137"/>
          <p:cNvSpPr txBox="1"/>
          <p:nvPr>
            <p:custDataLst>
              <p:tags r:id="rId12"/>
            </p:custDataLst>
          </p:nvPr>
        </p:nvSpPr>
        <p:spPr>
          <a:xfrm>
            <a:off x="6499225" y="1713230"/>
            <a:ext cx="311086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Transformer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Vision Transformer (ViT)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 err="1">
                <a:solidFill>
                  <a:schemeClr val="dk1">
                    <a:lumMod val="75000"/>
                  </a:schemeClr>
                </a:solidFill>
              </a:rPr>
              <a:t>TransOSV</a:t>
            </a: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 (2024)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 err="1">
                <a:solidFill>
                  <a:schemeClr val="dk1">
                    <a:lumMod val="75000"/>
                  </a:schemeClr>
                </a:solidFill>
              </a:rPr>
              <a:t>HTCSigNet</a:t>
            </a: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 (2025)</a:t>
            </a:r>
          </a:p>
        </p:txBody>
      </p:sp>
      <p:sp>
        <p:nvSpPr>
          <p:cNvPr id="139" name="文本框 138"/>
          <p:cNvSpPr txBox="1"/>
          <p:nvPr>
            <p:custDataLst>
              <p:tags r:id="rId13"/>
            </p:custDataLst>
          </p:nvPr>
        </p:nvSpPr>
        <p:spPr>
          <a:xfrm>
            <a:off x="462280" y="3593465"/>
            <a:ext cx="1148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1990s</a:t>
            </a:r>
          </a:p>
        </p:txBody>
      </p:sp>
      <p:sp>
        <p:nvSpPr>
          <p:cNvPr id="140" name="文本框 139"/>
          <p:cNvSpPr txBox="1"/>
          <p:nvPr>
            <p:custDataLst>
              <p:tags r:id="rId14"/>
            </p:custDataLst>
          </p:nvPr>
        </p:nvSpPr>
        <p:spPr>
          <a:xfrm>
            <a:off x="575945" y="4287520"/>
            <a:ext cx="354520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Traditional Methodology</a:t>
            </a:r>
            <a:endParaRPr lang="zh-CN" altLang="en-US" sz="1600" b="1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Geometric feature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LBP</a:t>
            </a:r>
            <a:r>
              <a:rPr lang="zh-CN" altLang="en-US" sz="1600" spc="100" dirty="0">
                <a:solidFill>
                  <a:schemeClr val="dk1">
                    <a:lumMod val="75000"/>
                  </a:schemeClr>
                </a:solidFill>
              </a:rPr>
              <a:t>、</a:t>
            </a: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HOG feature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Dynamic time warping (DTW)</a:t>
            </a:r>
            <a:endParaRPr lang="zh-CN" altLang="en-US" sz="1600" spc="100" dirty="0">
              <a:solidFill>
                <a:schemeClr val="dk1">
                  <a:lumMod val="75000"/>
                </a:schemeClr>
              </a:solidFill>
            </a:endParaRPr>
          </a:p>
        </p:txBody>
      </p:sp>
      <p:sp>
        <p:nvSpPr>
          <p:cNvPr id="157" name="文本框 156"/>
          <p:cNvSpPr txBox="1"/>
          <p:nvPr>
            <p:custDataLst>
              <p:tags r:id="rId15"/>
            </p:custDataLst>
          </p:nvPr>
        </p:nvSpPr>
        <p:spPr>
          <a:xfrm>
            <a:off x="5586095" y="3593465"/>
            <a:ext cx="1024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</a:p>
        </p:txBody>
      </p:sp>
      <p:sp>
        <p:nvSpPr>
          <p:cNvPr id="158" name="文本框 157"/>
          <p:cNvSpPr txBox="1"/>
          <p:nvPr>
            <p:custDataLst>
              <p:tags r:id="rId16"/>
            </p:custDataLst>
          </p:nvPr>
        </p:nvSpPr>
        <p:spPr>
          <a:xfrm>
            <a:off x="5427345" y="4287520"/>
            <a:ext cx="291782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Deep Learning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CNN &amp; SVM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Siamese CNN (SigNet)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Hybrid CNN-LSTM</a:t>
            </a:r>
          </a:p>
        </p:txBody>
      </p:sp>
      <p:sp>
        <p:nvSpPr>
          <p:cNvPr id="164" name="文本框 163"/>
          <p:cNvSpPr txBox="1"/>
          <p:nvPr>
            <p:custDataLst>
              <p:tags r:id="rId17"/>
            </p:custDataLst>
          </p:nvPr>
        </p:nvSpPr>
        <p:spPr>
          <a:xfrm>
            <a:off x="10380204" y="3593276"/>
            <a:ext cx="14816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ctr"/>
            <a:r>
              <a:rPr lang="en-US" altLang="zh-CN" b="1" dirty="0">
                <a:gradFill>
                  <a:gsLst>
                    <a:gs pos="0">
                      <a:srgbClr val="006EC0">
                        <a:lumMod val="75000"/>
                        <a:alpha val="88000"/>
                      </a:srgbClr>
                    </a:gs>
                    <a:gs pos="100000">
                      <a:srgbClr val="006EC0">
                        <a:lumMod val="75000"/>
                        <a:alpha val="62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</a:p>
        </p:txBody>
      </p:sp>
      <p:sp>
        <p:nvSpPr>
          <p:cNvPr id="165" name="文本框 164"/>
          <p:cNvSpPr txBox="1"/>
          <p:nvPr>
            <p:custDataLst>
              <p:tags r:id="rId18"/>
            </p:custDataLst>
          </p:nvPr>
        </p:nvSpPr>
        <p:spPr>
          <a:xfrm>
            <a:off x="9027795" y="4372610"/>
            <a:ext cx="3164840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altLang="zh-CN" sz="1600" b="1" spc="100" dirty="0">
                <a:solidFill>
                  <a:schemeClr val="dk1">
                    <a:lumMod val="75000"/>
                  </a:schemeClr>
                </a:solidFill>
              </a:rPr>
              <a:t>Multimodal (Trend)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Multimodal fusion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Adversarial defense</a:t>
            </a:r>
          </a:p>
          <a:p>
            <a:pPr marL="171450" indent="-171450" algn="l" hangingPunct="0">
              <a:lnSpc>
                <a:spcPct val="120000"/>
              </a:lnSpc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CN" sz="1600" spc="100" dirty="0">
                <a:solidFill>
                  <a:schemeClr val="dk1">
                    <a:lumMod val="75000"/>
                  </a:schemeClr>
                </a:solidFill>
              </a:rPr>
              <a:t>Lightweight deployment</a:t>
            </a:r>
          </a:p>
        </p:txBody>
      </p:sp>
      <p:grpSp>
        <p:nvGrpSpPr>
          <p:cNvPr id="166" name="组合 165"/>
          <p:cNvGrpSpPr/>
          <p:nvPr>
            <p:custDataLst>
              <p:tags r:id="rId19"/>
            </p:custDataLst>
          </p:nvPr>
        </p:nvGrpSpPr>
        <p:grpSpPr>
          <a:xfrm>
            <a:off x="9643408" y="5403936"/>
            <a:ext cx="2114062" cy="206591"/>
            <a:chOff x="2546497" y="2362200"/>
            <a:chExt cx="1506923" cy="133350"/>
          </a:xfrm>
        </p:grpSpPr>
        <p:cxnSp>
          <p:nvCxnSpPr>
            <p:cNvPr id="167" name="直接连接符 166"/>
            <p:cNvCxnSpPr/>
            <p:nvPr>
              <p:custDataLst>
                <p:tags r:id="rId51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>
              <p:custDataLst>
                <p:tags r:id="rId52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>
              <p:custDataLst>
                <p:tags r:id="rId53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>
              <p:custDataLst>
                <p:tags r:id="rId54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31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>
            <p:custDataLst>
              <p:tags r:id="rId20"/>
            </p:custDataLst>
          </p:nvPr>
        </p:nvGrpSpPr>
        <p:grpSpPr>
          <a:xfrm rot="10800000">
            <a:off x="659130" y="4081145"/>
            <a:ext cx="3315970" cy="206375"/>
            <a:chOff x="2546497" y="2362200"/>
            <a:chExt cx="1506923" cy="133350"/>
          </a:xfrm>
        </p:grpSpPr>
        <p:cxnSp>
          <p:nvCxnSpPr>
            <p:cNvPr id="182" name="直接连接符 181"/>
            <p:cNvCxnSpPr/>
            <p:nvPr>
              <p:custDataLst>
                <p:tags r:id="rId47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>
              <p:custDataLst>
                <p:tags r:id="rId48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>
              <p:custDataLst>
                <p:tags r:id="rId49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>
              <p:custDataLst>
                <p:tags r:id="rId50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文本框 190"/>
          <p:cNvSpPr txBox="1"/>
          <p:nvPr>
            <p:custDataLst>
              <p:tags r:id="rId21"/>
            </p:custDataLst>
          </p:nvPr>
        </p:nvSpPr>
        <p:spPr>
          <a:xfrm>
            <a:off x="500380" y="812800"/>
            <a:ext cx="3475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2.1 Literature Review</a:t>
            </a:r>
            <a:endParaRPr lang="zh-CN" altLang="en-US" sz="2400" b="1" dirty="0"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22"/>
            </p:custDataLst>
          </p:nvPr>
        </p:nvSpPr>
        <p:spPr>
          <a:xfrm>
            <a:off x="6000115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Related Work</a:t>
            </a:r>
          </a:p>
        </p:txBody>
      </p:sp>
      <p:sp>
        <p:nvSpPr>
          <p:cNvPr id="13" name="文本占位符 12"/>
          <p:cNvSpPr>
            <a:spLocks noGrp="1"/>
          </p:cNvSpPr>
          <p:nvPr>
            <p:custDataLst>
              <p:tags r:id="rId23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15" name="文本占位符 15"/>
          <p:cNvSpPr>
            <a:spLocks noGrp="1"/>
          </p:cNvSpPr>
          <p:nvPr>
            <p:custDataLst>
              <p:tags r:id="rId24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17" name="文本占位符 19"/>
          <p:cNvSpPr>
            <a:spLocks noGrp="1"/>
          </p:cNvSpPr>
          <p:nvPr>
            <p:custDataLst>
              <p:tags r:id="rId25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18" name="文本占位符 12"/>
          <p:cNvSpPr>
            <a:spLocks noGrp="1"/>
          </p:cNvSpPr>
          <p:nvPr>
            <p:custDataLst>
              <p:tags r:id="rId26"/>
            </p:custDataLst>
          </p:nvPr>
        </p:nvSpPr>
        <p:spPr>
          <a:xfrm>
            <a:off x="762317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grpSp>
        <p:nvGrpSpPr>
          <p:cNvPr id="4" name="组合 3"/>
          <p:cNvGrpSpPr/>
          <p:nvPr>
            <p:custDataLst>
              <p:tags r:id="rId27"/>
            </p:custDataLst>
          </p:nvPr>
        </p:nvGrpSpPr>
        <p:grpSpPr>
          <a:xfrm>
            <a:off x="1325245" y="3009265"/>
            <a:ext cx="3034665" cy="206375"/>
            <a:chOff x="2546497" y="2362200"/>
            <a:chExt cx="1506923" cy="133350"/>
          </a:xfrm>
        </p:grpSpPr>
        <p:cxnSp>
          <p:nvCxnSpPr>
            <p:cNvPr id="5" name="直接连接符 4"/>
            <p:cNvCxnSpPr/>
            <p:nvPr>
              <p:custDataLst>
                <p:tags r:id="rId43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>
              <p:custDataLst>
                <p:tags r:id="rId44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45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46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>
            <p:custDataLst>
              <p:tags r:id="rId28"/>
            </p:custDataLst>
          </p:nvPr>
        </p:nvGrpSpPr>
        <p:grpSpPr>
          <a:xfrm rot="10800000">
            <a:off x="5539740" y="4081145"/>
            <a:ext cx="2254250" cy="206375"/>
            <a:chOff x="2546497" y="2362200"/>
            <a:chExt cx="1506923" cy="133350"/>
          </a:xfrm>
        </p:grpSpPr>
        <p:cxnSp>
          <p:nvCxnSpPr>
            <p:cNvPr id="14" name="直接连接符 13"/>
            <p:cNvCxnSpPr/>
            <p:nvPr>
              <p:custDataLst>
                <p:tags r:id="rId39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40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41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42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>
            <p:custDataLst>
              <p:tags r:id="rId29"/>
            </p:custDataLst>
          </p:nvPr>
        </p:nvGrpSpPr>
        <p:grpSpPr>
          <a:xfrm>
            <a:off x="6499225" y="3009265"/>
            <a:ext cx="2820670" cy="206375"/>
            <a:chOff x="2546497" y="2362200"/>
            <a:chExt cx="1506923" cy="133350"/>
          </a:xfrm>
        </p:grpSpPr>
        <p:cxnSp>
          <p:nvCxnSpPr>
            <p:cNvPr id="22" name="直接连接符 21"/>
            <p:cNvCxnSpPr/>
            <p:nvPr>
              <p:custDataLst>
                <p:tags r:id="rId35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36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37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38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>
            <p:custDataLst>
              <p:tags r:id="rId30"/>
            </p:custDataLst>
          </p:nvPr>
        </p:nvGrpSpPr>
        <p:grpSpPr>
          <a:xfrm rot="10800000">
            <a:off x="9145270" y="4081145"/>
            <a:ext cx="2543810" cy="206375"/>
            <a:chOff x="2546497" y="2362200"/>
            <a:chExt cx="1506923" cy="133350"/>
          </a:xfrm>
          <a:scene3d>
            <a:camera prst="orthographicFront">
              <a:rot lat="0" lon="10800000" rev="0"/>
            </a:camera>
            <a:lightRig rig="threePt" dir="t"/>
          </a:scene3d>
        </p:grpSpPr>
        <p:cxnSp>
          <p:nvCxnSpPr>
            <p:cNvPr id="27" name="直接连接符 26"/>
            <p:cNvCxnSpPr/>
            <p:nvPr>
              <p:custDataLst>
                <p:tags r:id="rId31"/>
              </p:custDataLst>
            </p:nvPr>
          </p:nvCxnSpPr>
          <p:spPr>
            <a:xfrm>
              <a:off x="2546497" y="2362200"/>
              <a:ext cx="933303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32"/>
              </p:custDataLst>
            </p:nvPr>
          </p:nvCxnSpPr>
          <p:spPr>
            <a:xfrm>
              <a:off x="3677962" y="2362200"/>
              <a:ext cx="375458" cy="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33"/>
              </p:custDataLst>
            </p:nvPr>
          </p:nvCxnSpPr>
          <p:spPr>
            <a:xfrm>
              <a:off x="3479800" y="2362200"/>
              <a:ext cx="199822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34"/>
              </p:custDataLst>
            </p:nvPr>
          </p:nvCxnSpPr>
          <p:spPr>
            <a:xfrm>
              <a:off x="3677962" y="2362200"/>
              <a:ext cx="0" cy="133350"/>
            </a:xfrm>
            <a:prstGeom prst="line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582295" y="6267450"/>
            <a:ext cx="9189720" cy="377825"/>
          </a:xfrm>
        </p:spPr>
        <p:txBody>
          <a:bodyPr/>
          <a:lstStyle/>
          <a:p>
            <a:r>
              <a:rPr lang="en-US" altLang="zh-CN" spc="100" dirty="0">
                <a:solidFill>
                  <a:schemeClr val="lt1">
                    <a:lumMod val="50000"/>
                  </a:schemeClr>
                </a:solidFill>
                <a:sym typeface="+mn-ea"/>
              </a:rPr>
              <a:t>[11] Learning features for offline handwritten signature verification using deep convolutional neural networks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0380" y="825500"/>
            <a:ext cx="7515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2.2 CNN and SVM for Signature Verification</a:t>
            </a:r>
          </a:p>
        </p:txBody>
      </p:sp>
      <p:sp>
        <p:nvSpPr>
          <p:cNvPr id="11" name="文本占位符 9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00115" y="217805"/>
            <a:ext cx="162369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/>
                </a:solidFill>
              </a:rPr>
              <a:t>Related Work</a:t>
            </a:r>
          </a:p>
        </p:txBody>
      </p:sp>
      <p:sp>
        <p:nvSpPr>
          <p:cNvPr id="2" name="文本占位符 1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547870" y="217805"/>
            <a:ext cx="145224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3" name="文本占位符 1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074879" y="217933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Experiments</a:t>
            </a:r>
          </a:p>
        </p:txBody>
      </p:sp>
      <p:sp>
        <p:nvSpPr>
          <p:cNvPr id="4" name="文本占位符 19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0586720" y="217805"/>
            <a:ext cx="15120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Conclusions</a:t>
            </a:r>
          </a:p>
        </p:txBody>
      </p:sp>
      <p:sp>
        <p:nvSpPr>
          <p:cNvPr id="5" name="文本占位符 1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3175" y="217805"/>
            <a:ext cx="146050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lt1">
                    <a:alpha val="36000"/>
                  </a:schemeClr>
                </a:solidFill>
              </a:rPr>
              <a:t>Methodology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295" y="1460500"/>
            <a:ext cx="11115040" cy="438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IwNjZlNmE2MTI4ZDA1MWU1NzkzNGU2MmI0ZTNjN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02,&quot;width&quot;:12102}"/>
  <p:tag name="KSO_WM_DIAGRAM_VIRTUALLY_FRAME" val="{&quot;height&quot;:435.45,&quot;left&quot;:317.81818897637794,&quot;top&quot;:65.5,&quot;width&quot;:564.6242519685039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02,&quot;width&quot;:12102}"/>
  <p:tag name="KSO_WM_DIAGRAM_VIRTUALLY_FRAME" val="{&quot;height&quot;:435.45,&quot;left&quot;:39.4,&quot;top&quot;:64,&quot;width&quot;:989.408267716535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9.4,&quot;top&quot;:64,&quot;width&quot;:989.4082677165354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435.45,&quot;left&quot;:39.4,&quot;top&quot;:64,&quot;width&quot;:989.4082677165354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5.45,&quot;left&quot;:39.4,&quot;top&quot;:64,&quot;width&quot;:989.4082677165354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5"/>
  <p:tag name="KSO_WM_UNIT_FILL_FORE_SCHEMECOLOR_INDEX_1" val="5"/>
  <p:tag name="KSO_WM_UNIT_FILL_FORE_SCHEMECOLOR_INDEX_1_POS" val="0"/>
  <p:tag name="KSO_WM_UNIT_FILL_FORE_SCHEMECOLOR_INDEX_1_TRANS" val="0.12"/>
  <p:tag name="KSO_WM_UNIT_FILL_FORE_SCHEMECOLOR_INDEX_2_BRIGHTNESS" val="-0.5"/>
  <p:tag name="KSO_WM_UNIT_FILL_FORE_SCHEMECOLOR_INDEX_2" val="5"/>
  <p:tag name="KSO_WM_UNIT_FILL_FORE_SCHEMECOLOR_INDEX_2_POS" val="1"/>
  <p:tag name="KSO_WM_UNIT_FILL_FORE_SCHEMECOLOR_INDEX_2_TRANS" val="0.1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5"/>
  <p:tag name="KSO_WM_UNIT_TEXT_FILL_TY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8"/>
  <p:tag name="KSO_WM_UNIT_LINE_FORE_SCHEMECOLOR_INDEX" val="5"/>
  <p:tag name="KSO_WM_UNIT_LINE_FILL_TYPE" val="2"/>
  <p:tag name="KSO_WM_DIAGRAM_VIRTUALLY_FRAME" val="{&quot;height&quot;:435.45,&quot;left&quot;:39.4,&quot;top&quot;:64,&quot;width&quot;:989.4082677165354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435.45,&quot;left&quot;:39.4,&quot;top&quot;:64,&quot;width&quot;:989.4082677165354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7842;#17498;#68071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7842;#17498;#68071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7842;#17498;#68071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4"/>
  <p:tag name="KSO_WM_UNIT_TEXT_FILL_FORE_SCHEMECOLOR_INDEX" val="15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DIAGRAM_VIRTUALLY_FRAME" val="{&quot;height&quot;:435.45,&quot;left&quot;:317.81818897637794,&quot;top&quot;:65.5,&quot;width&quot;:564.6242519685039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22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DIAGRAM_VIRTUALLY_FRAME" val="{&quot;height&quot;:435.45,&quot;left&quot;:317.81818897637794,&quot;top&quot;:65.5,&quot;width&quot;:564.6242519685039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3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39.6058267716535,&quot;left&quot;:95.88047244094489,&quot;top&quot;:104.29228346456694,&quot;width&quot;:783.2958267716537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9ef2699-e1dc-4598-9e56-91612bd0d82e}"/>
  <p:tag name="TABLE_ENDDRAG_ORIGIN_RECT" val="362*287"/>
  <p:tag name="TABLE_ENDDRAG_RECT" val="565*161*362*287"/>
</p:tagLst>
</file>

<file path=ppt/tags/tag241.xml><?xml version="1.0" encoding="utf-8"?>
<p:tagLst xmlns:p="http://schemas.openxmlformats.org/presentationml/2006/main">
  <p:tag name="KSO_WM_UNIT_TABLE_BEAUTIFY" val="smartTable{89ef2699-e1dc-4598-9e56-91612bd0d82e}"/>
  <p:tag name="TABLE_ENDDRAG_ORIGIN_RECT" val="362*287"/>
  <p:tag name="TABLE_ENDDRAG_RECT" val="565*161*362*28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5"/>
  <p:tag name="KSO_WM_UNIT_TEXT_FILL_TYPE" val="1"/>
  <p:tag name="KSO_WM_DIAGRAM_VIRTUALLY_FRAME" val="{&quot;height&quot;:435.45,&quot;left&quot;:317.81818897637794,&quot;top&quot;:65.5,&quot;width&quot;:564.6242519685039}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14"/>
  <p:tag name="KSO_WM_UNIT_TEXT_FILL_FORE_SCHEMECOLOR_INDEX_1_POS" val="0.62"/>
  <p:tag name="KSO_WM_UNIT_TEXT_FILL_FORE_SCHEMECOLOR_INDEX_1_TRANS" val="0.61"/>
  <p:tag name="KSO_WM_UNIT_TEXT_FILL_FORE_SCHEMECOLOR_INDEX_2_BRIGHTNESS" val="-0.35"/>
  <p:tag name="KSO_WM_UNIT_TEXT_FILL_FORE_SCHEMECOLOR_INDEX_2" val="14"/>
  <p:tag name="KSO_WM_UNIT_TEXT_FILL_FORE_SCHEMECOLOR_INDEX_2_POS" val="0.88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435.45,&quot;left&quot;:317.81818897637794,&quot;top&quot;:65.5,&quot;width&quot;:564.6242519685039}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5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287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0.9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4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4285039370079,&quot;left&quot;:558.25,&quot;top&quot;:129.54795275590553,&quot;width&quot;:353.12503937007875}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8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0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2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  <p:tag name="KSO_WM_UNIT_TEXT_FILL_FORE_SCHEMECOLOR_INDEX_BRIGHTNESS" val="-0.5"/>
  <p:tag name="KSO_WM_UNIT_TEXT_FILL_FORE_SCHEMECOLOR_INDEX" val="5"/>
  <p:tag name="KSO_WM_UNIT_TEXT_FILL_TYPE" val="1"/>
  <p:tag name="KSO_WM_DIAGRAM_VIRTUALLY_FRAME" val="{&quot;height&quot;:331.4285039370079,&quot;left&quot;:558.25,&quot;top&quot;:129.54795275590553,&quot;width&quot;:353.12503937007875}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dd4bd63-8add-4198-a22d-6da2ba1735da}"/>
  <p:tag name="TABLE_ENDDRAG_ORIGIN_RECT" val="372*114"/>
  <p:tag name="TABLE_ENDDRAG_RECT" val="81*168*372*11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02.2097637795276,&quot;left&quot;:553.0588976377952,&quot;top&quot;:120.49023622047244,&quot;width&quot;:378.49110236220474}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2097637795276,&quot;left&quot;:553.0588976377952,&quot;top&quot;:120.49023622047244,&quot;width&quot;:378.49110236220474}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0.35"/>
  <p:tag name="KSO_WM_UNIT_LINE_FORE_SCHEMECOLOR_INDEX_1" val="13"/>
  <p:tag name="KSO_WM_UNIT_LINE_FORE_SCHEMECOLOR_INDEX_1_POS" val="0"/>
  <p:tag name="KSO_WM_UNIT_LINE_FORE_SCHEMECOLOR_INDEX_1_TRANS" val="1"/>
  <p:tag name="KSO_WM_UNIT_LINE_FORE_SCHEMECOLOR_INDEX_2_BRIGHTNESS" val="0.35"/>
  <p:tag name="KSO_WM_UNIT_LINE_FORE_SCHEMECOLOR_INDEX_2" val="13"/>
  <p:tag name="KSO_WM_UNIT_LINE_FORE_SCHEMECOLOR_INDEX_2_POS" val="0.41"/>
  <p:tag name="KSO_WM_UNIT_LINE_FORE_SCHEMECOLOR_INDEX_2_TRANS" val="0"/>
  <p:tag name="KSO_WM_UNIT_LINE_FORE_SCHEMECOLOR_INDEX_3_BRIGHTNESS" val="0.35"/>
  <p:tag name="KSO_WM_UNIT_LINE_FORE_SCHEMECOLOR_INDEX_3" val="13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2097637795276,&quot;left&quot;:553.0588976377952,&quot;top&quot;:120.49023622047244,&quot;width&quot;:378.49110236220474}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14"/>
  <p:tag name="KSO_WM_UNIT_LINE_FILL_TYPE" val="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6058267716535,&quot;left&quot;:95.88047244094489,&quot;top&quot;:104.29228346456694,&quot;width&quot;:783.2958267716537}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02.2097637795276,&quot;left&quot;:553.0588976377952,&quot;top&quot;:120.49023622047244,&quot;width&quot;:378.49110236220474}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35"/>
  <p:tag name="KSO_WM_UNIT_FILL_FORE_SCHEMECOLOR_INDEX" val="13"/>
  <p:tag name="KSO_WM_UNIT_FILL_TYPE" val="1"/>
  <p:tag name="KSO_WM_UNIT_TEXT_FILL_FORE_SCHEMECOLOR_INDEX_BRIGHTNESS" val="0.25"/>
  <p:tag name="KSO_WM_UNIT_TEXT_FILL_FORE_SCHEMECOLOR_INDEX" val="13"/>
  <p:tag name="KSO_WM_UNIT_TEXT_FILL_TYPE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2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5"/>
  <p:tag name="KSO_WM_UNIT_TEXT_FILL_TYPE" val="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2.2097637795276,&quot;left&quot;:553.0588976377952,&quot;top&quot;:120.49023622047244,&quot;width&quot;:378.49110236220474}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-0.25"/>
  <p:tag name="KSO_WM_UNIT_TEXT_FILL_FORE_SCHEMECOLOR_INDEX_2" val="5"/>
  <p:tag name="KSO_WM_UNIT_TEXT_FILL_FORE_SCHEMECOLOR_INDEX_2_POS" val="0.79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DIAGRAM_VIRTUALLY_FRAME" val="{&quot;height&quot;:302.2097637795276,&quot;left&quot;:553.0588976377952,&quot;top&quot;:120.49023622047244,&quot;width&quot;:378.49110236220474}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  <p:tag name="KSO_WM_DIAGRAM_VIRTUALLY_FRAME" val="{&quot;height&quot;:302.2097637795276,&quot;left&quot;:553.0588976377952,&quot;top&quot;:120.49023622047244,&quot;width&quot;:378.49110236220474}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0.35"/>
  <p:tag name="KSO_WM_UNIT_LINE_FORE_SCHEMECOLOR_INDEX_1" val="13"/>
  <p:tag name="KSO_WM_UNIT_LINE_FORE_SCHEMECOLOR_INDEX_1_POS" val="0"/>
  <p:tag name="KSO_WM_UNIT_LINE_FORE_SCHEMECOLOR_INDEX_1_TRANS" val="1"/>
  <p:tag name="KSO_WM_UNIT_LINE_FORE_SCHEMECOLOR_INDEX_2_BRIGHTNESS" val="0.35"/>
  <p:tag name="KSO_WM_UNIT_LINE_FORE_SCHEMECOLOR_INDEX_2" val="13"/>
  <p:tag name="KSO_WM_UNIT_LINE_FORE_SCHEMECOLOR_INDEX_2_POS" val="0.41"/>
  <p:tag name="KSO_WM_UNIT_LINE_FORE_SCHEMECOLOR_INDEX_2_TRANS" val="0"/>
  <p:tag name="KSO_WM_UNIT_LINE_FORE_SCHEMECOLOR_INDEX_3_BRIGHTNESS" val="0.35"/>
  <p:tag name="KSO_WM_UNIT_LINE_FORE_SCHEMECOLOR_INDEX_3" val="13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34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-0.25"/>
  <p:tag name="KSO_WM_UNIT_LINE_FORE_SCHEMECOLOR_INDEX_1" val="5"/>
  <p:tag name="KSO_WM_UNIT_LINE_FORE_SCHEMECOLOR_INDEX_1_POS" val="0.53"/>
  <p:tag name="KSO_WM_UNIT_LINE_FORE_SCHEMECOLOR_INDEX_1_TRANS" val="0.12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.97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02.2097637795276,&quot;left&quot;:553.0588976377952,&quot;top&quot;:120.49023622047244,&quot;width&quot;:378.4911023622047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  <p:tag name="KSO_WM_DIAGRAM_VIRTUALLY_FRAME" val="{&quot;height&quot;:302.2097637795276,&quot;left&quot;:553.0588976377952,&quot;top&quot;:120.49023622047244,&quot;width&quot;:378.4911023622047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6358;#393693;#62785;#97772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12"/>
  <p:tag name="KSO_WM_UNIT_TEXT_FILL_FORE_SCHEMECOLOR_INDEX_2_BRIGHTNESS" val="-0.25"/>
  <p:tag name="KSO_WM_UNIT_TEXT_FILL_FORE_SCHEMECOLOR_INDEX_2" val="5"/>
  <p:tag name="KSO_WM_UNIT_TEXT_FILL_FORE_SCHEMECOLOR_INDEX_2_POS" val="1"/>
  <p:tag name="KSO_WM_UNIT_TEXT_FILL_FORE_SCHEMECOLOR_INDEX_2_TRANS" val="0.38"/>
  <p:tag name="KSO_WM_UNIT_TEXT_FILL_GRADIENT_TYPE" val="0"/>
  <p:tag name="KSO_WM_UNIT_TEXT_FILL_GRADIENT_ANGLE" val="90"/>
  <p:tag name="KSO_WM_UNIT_TEXT_FILL_GRADIENT_DIRECTION" val="1"/>
  <p:tag name="KSO_WM_UNIT_TEXT_FILL_TYPE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15"/>
  <p:tag name="KSO_WM_UNIT_LINE_FORE_SCHEMECOLOR_INDEX" val="14"/>
  <p:tag name="KSO_WM_UNIT_LINE_FILL_TYP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34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2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4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1_BRIGHTNESS" val="-0.25"/>
  <p:tag name="KSO_WM_UNIT_LINE_FORE_SCHEMECOLOR_INDEX_1" val="5"/>
  <p:tag name="KSO_WM_UNIT_LINE_FORE_SCHEMECOLOR_INDEX_1_POS" val="0.53"/>
  <p:tag name="KSO_WM_UNIT_LINE_FORE_SCHEMECOLOR_INDEX_1_TRANS" val="0.12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.97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"/>
  <p:tag name="KSO_WM_UNIT_FILL_FORE_SCHEMECOLOR_INDEX_1_TRANS" val="0.15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.4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70.6171653543307,&quot;left&quot;:55.42267716535433,&quot;top&quot;:112.00787401574803,&quot;width&quot;:850.315905511811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70.6171653543307,&quot;left&quot;:55.42267716535433,&quot;top&quot;:112.00787401574803,&quot;width&quot;:850.315905511811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70.6171653543307,&quot;left&quot;:55.42267716535433,&quot;top&quot;:112.00787401574803,&quot;width&quot;:850.315905511811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-0.25"/>
  <p:tag name="KSO_WM_UNIT_TEXT_FILL_FORE_SCHEMECOLOR_INDEX_1" val="5"/>
  <p:tag name="KSO_WM_UNIT_TEXT_FILL_FORE_SCHEMECOLOR_INDEX_1_POS" val="0"/>
  <p:tag name="KSO_WM_UNIT_TEXT_FILL_FORE_SCHEMECOLOR_INDEX_1_TRANS" val="0.49"/>
  <p:tag name="KSO_WM_UNIT_TEXT_FILL_FORE_SCHEMECOLOR_INDEX_2_BRIGHTNESS" val="-0.5"/>
  <p:tag name="KSO_WM_UNIT_TEXT_FILL_FORE_SCHEMECOLOR_INDEX_2" val="5"/>
  <p:tag name="KSO_WM_UNIT_TEXT_FILL_FORE_SCHEMECOLOR_INDEX_2_POS" val="0.76"/>
  <p:tag name="KSO_WM_UNIT_TEXT_FILL_FORE_SCHEMECOLOR_INDEX_2_TRANS" val="1"/>
  <p:tag name="KSO_WM_UNIT_TEXT_FILL_GRADIENT_TYPE" val="0"/>
  <p:tag name="KSO_WM_UNIT_TEXT_FILL_GRADIENT_ANGLE" val="90"/>
  <p:tag name="KSO_WM_UNIT_TEXT_FILL_GRADIENT_DIRECTION" val="1"/>
  <p:tag name="KSO_WM_UNIT_TEXT_FILL_TYPE" val="3"/>
  <p:tag name="KSO_WM_DIAGRAM_VIRTUALLY_FRAME" val="{&quot;height&quot;:370.6171653543307,&quot;left&quot;:55.42267716535433,&quot;top&quot;:112.00787401574803,&quot;width&quot;:850.315905511811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25"/>
  <p:tag name="KSO_WM_UNIT_LINE_FORE_SCHEMECOLOR_INDEX" val="5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DIAGRAM_VIRTUALLY_FRAME" val="{&quot;height&quot;:370.6171653543307,&quot;left&quot;:55.42267716535433,&quot;top&quot;:112.00787401574803,&quot;width&quot;:850.315905511811}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2C7AC3"/>
      </a:dk1>
      <a:lt1>
        <a:srgbClr val="FFFFFF"/>
      </a:lt1>
      <a:dk2>
        <a:srgbClr val="2C7AC3"/>
      </a:dk2>
      <a:lt2>
        <a:srgbClr val="FFFFFF"/>
      </a:lt2>
      <a:accent1>
        <a:srgbClr val="0192FF"/>
      </a:accent1>
      <a:accent2>
        <a:srgbClr val="2C7AC3"/>
      </a:accent2>
      <a:accent3>
        <a:srgbClr val="0192FF"/>
      </a:accent3>
      <a:accent4>
        <a:srgbClr val="2C7AC3"/>
      </a:accent4>
      <a:accent5>
        <a:srgbClr val="0192FF"/>
      </a:accent5>
      <a:accent6>
        <a:srgbClr val="2C7AC3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2C7AC3"/>
      </a:dk1>
      <a:lt1>
        <a:srgbClr val="FFFFFF"/>
      </a:lt1>
      <a:dk2>
        <a:srgbClr val="2C7AC3"/>
      </a:dk2>
      <a:lt2>
        <a:srgbClr val="FFFFFF"/>
      </a:lt2>
      <a:accent1>
        <a:srgbClr val="0192FF"/>
      </a:accent1>
      <a:accent2>
        <a:srgbClr val="2C7AC3"/>
      </a:accent2>
      <a:accent3>
        <a:srgbClr val="0192FF"/>
      </a:accent3>
      <a:accent4>
        <a:srgbClr val="2C7AC3"/>
      </a:accent4>
      <a:accent5>
        <a:srgbClr val="0192FF"/>
      </a:accent5>
      <a:accent6>
        <a:srgbClr val="2C7AC3"/>
      </a:accent6>
      <a:hlink>
        <a:srgbClr val="FFFFFF"/>
      </a:hlink>
      <a:folHlink>
        <a:srgbClr val="FFFFF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2179</Words>
  <Application>Microsoft Office PowerPoint</Application>
  <PresentationFormat>宽屏</PresentationFormat>
  <Paragraphs>695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Impact</vt:lpstr>
      <vt:lpstr>JetBrains Mono</vt:lpstr>
      <vt:lpstr>Times New Roman</vt:lpstr>
      <vt:lpstr>1_OfficePLUS</vt:lpstr>
      <vt:lpstr>2_OfficePLUS</vt:lpstr>
      <vt:lpstr>2_Office 主题​​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a24209</dc:creator>
  <cp:lastModifiedBy>Mirrich Wang</cp:lastModifiedBy>
  <cp:revision>772</cp:revision>
  <dcterms:created xsi:type="dcterms:W3CDTF">2025-05-15T08:26:00Z</dcterms:created>
  <dcterms:modified xsi:type="dcterms:W3CDTF">2025-05-16T17:45:29Z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5D5FF7110C964394A3275AA7E68859C6</vt:lpwstr>
  </property>
  <property fmtid="{D5CDD505-2E9C-101B-9397-08002B2CF9AE}" pid="3" name="KSOProductBuildVer">
    <vt:lpwstr>2052-12.1.0.21171</vt:lpwstr>
  </property>
</Properties>
</file>